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4C1F19-12B2-40D2-A494-9E3CBFB03D81}" type="datetimeFigureOut">
              <a:rPr lang="ru-RU" smtClean="0"/>
              <a:t>24.04.2015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C2791A-8955-4BEC-9878-FA820FCA94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.ariya9@gmail.com" TargetMode="External"/><Relationship Id="rId2" Type="http://schemas.openxmlformats.org/officeDocument/2006/relationships/hyperlink" Target="mailto:mpo-120@mail.r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861048"/>
            <a:ext cx="5256583" cy="2073617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r"/>
            <a:r>
              <a:rPr lang="ru-RU" dirty="0" smtClean="0"/>
              <a:t>Богоявленская Д.Б.</a:t>
            </a:r>
          </a:p>
          <a:p>
            <a:pPr algn="r"/>
            <a:r>
              <a:rPr lang="ru-RU" dirty="0" smtClean="0"/>
              <a:t>ФГБНУ ПИ РАО</a:t>
            </a:r>
            <a:endParaRPr lang="ru-RU" dirty="0" smtClean="0"/>
          </a:p>
          <a:p>
            <a:pPr algn="r"/>
            <a:r>
              <a:rPr lang="ru-RU" dirty="0" smtClean="0"/>
              <a:t>Богоявленская </a:t>
            </a:r>
            <a:r>
              <a:rPr lang="ru-RU" dirty="0" smtClean="0"/>
              <a:t>М.Е. </a:t>
            </a:r>
            <a:endParaRPr lang="ru-RU" dirty="0" smtClean="0"/>
          </a:p>
          <a:p>
            <a:pPr algn="r"/>
            <a:r>
              <a:rPr lang="ru-RU" dirty="0" smtClean="0"/>
              <a:t>ФГБНУ </a:t>
            </a:r>
            <a:r>
              <a:rPr lang="ru-RU" dirty="0" err="1" smtClean="0"/>
              <a:t>ИСДиВ</a:t>
            </a:r>
            <a:r>
              <a:rPr lang="ru-RU" dirty="0" smtClean="0"/>
              <a:t> </a:t>
            </a:r>
            <a:r>
              <a:rPr lang="ru-RU" dirty="0" smtClean="0"/>
              <a:t>РАО</a:t>
            </a:r>
          </a:p>
          <a:p>
            <a:pPr algn="r"/>
            <a:r>
              <a:rPr lang="ru-RU" dirty="0" smtClean="0"/>
              <a:t>Москва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175351" cy="29523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</a:rPr>
              <a:t>Теоретические аспекты введения исследовательской деятельности для развития  творческих способностей в дошкольном возрасте</a:t>
            </a:r>
            <a:r>
              <a:rPr lang="ru-RU" sz="3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3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5785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0872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ТВОРЧЕСТВО И ТВОРЧЕСКИЕ СПОСОБНОСТИ</a:t>
            </a:r>
            <a:endParaRPr lang="ru-RU" sz="2400" b="1" dirty="0" smtClean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44005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ТВОРЧЕСТВО </a:t>
            </a:r>
            <a:r>
              <a:rPr lang="ru-RU" sz="2400" dirty="0" smtClean="0"/>
              <a:t>- это </a:t>
            </a:r>
            <a:r>
              <a:rPr lang="ru-RU" sz="2400" dirty="0"/>
              <a:t>результат развития, преобразования и переосмысления </a:t>
            </a:r>
            <a:r>
              <a:rPr lang="ru-RU" sz="2400" dirty="0" smtClean="0"/>
              <a:t>действительности</a:t>
            </a:r>
          </a:p>
          <a:p>
            <a:pPr algn="just"/>
            <a:r>
              <a:rPr lang="ru-RU" sz="2400" b="1" dirty="0" smtClean="0"/>
              <a:t>ТВОРЧЕСКИЕ </a:t>
            </a:r>
            <a:r>
              <a:rPr lang="ru-RU" sz="2400" b="1" dirty="0"/>
              <a:t>СПОСОБНОСТИ </a:t>
            </a:r>
            <a:r>
              <a:rPr lang="ru-RU" sz="2400" dirty="0"/>
              <a:t>- способность к развитию деятельности, выход за рамки требований, заданных извне по инициативе самого человека.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основе данной способности лежит развитие познавательной </a:t>
            </a:r>
            <a:r>
              <a:rPr lang="ru-RU" sz="2400" dirty="0" smtClean="0"/>
              <a:t>мотивации</a:t>
            </a:r>
          </a:p>
          <a:p>
            <a:pPr algn="just"/>
            <a:r>
              <a:rPr lang="ru-RU" sz="2400" dirty="0"/>
              <a:t>творческие способности </a:t>
            </a:r>
            <a:r>
              <a:rPr lang="ru-RU" sz="2400" dirty="0" smtClean="0"/>
              <a:t>связаны </a:t>
            </a:r>
            <a:r>
              <a:rPr lang="ru-RU" sz="2400" dirty="0"/>
              <a:t>со </a:t>
            </a:r>
            <a:r>
              <a:rPr lang="ru-RU" sz="2400" dirty="0" smtClean="0"/>
              <a:t>способностью </a:t>
            </a:r>
            <a:r>
              <a:rPr lang="ru-RU" sz="2400" dirty="0"/>
              <a:t>быть автором, </a:t>
            </a:r>
            <a:r>
              <a:rPr lang="ru-RU" sz="2400" dirty="0" smtClean="0"/>
              <a:t>инициатором, субъектом </a:t>
            </a:r>
            <a:r>
              <a:rPr lang="ru-RU" sz="2400" dirty="0"/>
              <a:t>своей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685870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124744"/>
            <a:ext cx="7200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ИНИЦИАТИВА  </a:t>
            </a:r>
          </a:p>
          <a:p>
            <a:endParaRPr lang="ru-RU" sz="2800" dirty="0" smtClean="0">
              <a:solidFill>
                <a:srgbClr val="FFC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может </a:t>
            </a:r>
            <a:r>
              <a:rPr lang="ru-RU" sz="2400" dirty="0"/>
              <a:t>отражать желание ребенка разобраться в устройстве вещей и явлений. Это – содержательный аспект инициативы</a:t>
            </a:r>
            <a:r>
              <a:rPr lang="ru-RU" sz="2400" dirty="0" smtClean="0"/>
              <a:t>. В основе – познавательный мотив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может </a:t>
            </a:r>
            <a:r>
              <a:rPr lang="ru-RU" sz="2400" dirty="0"/>
              <a:t>отражать желание ребенка привлечь к себе внимание взрослого – коммуникативный аспект</a:t>
            </a:r>
            <a:r>
              <a:rPr lang="ru-RU" sz="2400" dirty="0" smtClean="0"/>
              <a:t>. В основе социально-коммуникативная мотивация</a:t>
            </a:r>
            <a:endParaRPr lang="ru-RU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может </a:t>
            </a:r>
            <a:r>
              <a:rPr lang="ru-RU" sz="2400" dirty="0"/>
              <a:t>быть выражением протеста по отношению к среде – эмоциональный аспект</a:t>
            </a:r>
            <a:r>
              <a:rPr lang="ru-RU" sz="2400" dirty="0" smtClean="0"/>
              <a:t>. В основе социально-эмоциональная мотивация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1776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1" y="836712"/>
            <a:ext cx="823180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детское экспериментирование</a:t>
            </a:r>
          </a:p>
          <a:p>
            <a:pPr algn="just"/>
            <a:endParaRPr lang="ru-RU" sz="3200" dirty="0">
              <a:solidFill>
                <a:srgbClr val="FFC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является </a:t>
            </a:r>
            <a:r>
              <a:rPr lang="ru-RU" sz="2800" dirty="0"/>
              <a:t>формой проявления исследовательского поведения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Носит бескорыстный </a:t>
            </a:r>
            <a:r>
              <a:rPr lang="ru-RU" sz="2800" dirty="0"/>
              <a:t>характер (т.е. не направлено на решение утилитарных задач) </a:t>
            </a:r>
            <a:endParaRPr lang="ru-RU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дает </a:t>
            </a:r>
            <a:r>
              <a:rPr lang="ru-RU" sz="2800" dirty="0"/>
              <a:t>возможность ребенку открывать для себя ненаблюдаемые свойства окружающего предметного мира </a:t>
            </a:r>
            <a:endParaRPr lang="ru-RU" sz="2800" dirty="0" smtClean="0"/>
          </a:p>
          <a:p>
            <a:pPr algn="just"/>
            <a:endParaRPr lang="ru-RU" sz="2400" dirty="0"/>
          </a:p>
          <a:p>
            <a:pPr algn="r"/>
            <a:r>
              <a:rPr lang="ru-RU" sz="2400" dirty="0" smtClean="0"/>
              <a:t>(</a:t>
            </a:r>
            <a:r>
              <a:rPr lang="ru-RU" sz="2400" dirty="0" err="1"/>
              <a:t>Поддъяков</a:t>
            </a:r>
            <a:r>
              <a:rPr lang="ru-RU" sz="2400" dirty="0"/>
              <a:t> Н.Н., </a:t>
            </a:r>
            <a:r>
              <a:rPr lang="ru-RU" sz="2400" dirty="0" smtClean="0"/>
              <a:t>1977)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18550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272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виды  (этапы) детского экспериментирования</a:t>
            </a:r>
          </a:p>
          <a:p>
            <a:endParaRPr lang="ru-RU" dirty="0"/>
          </a:p>
          <a:p>
            <a:pPr marL="342900" indent="-342900" algn="just">
              <a:buAutoNum type="arabicPeriod"/>
            </a:pPr>
            <a:r>
              <a:rPr lang="ru-RU" sz="2800" dirty="0" smtClean="0"/>
              <a:t>процесс </a:t>
            </a:r>
            <a:r>
              <a:rPr lang="ru-RU" sz="2800" dirty="0"/>
              <a:t>овладения ребенком культурными способами деятельности ─ </a:t>
            </a:r>
            <a:r>
              <a:rPr lang="ru-RU" sz="2800" dirty="0" smtClean="0"/>
              <a:t>осуществление </a:t>
            </a:r>
            <a:r>
              <a:rPr lang="ru-RU" sz="2800" dirty="0"/>
              <a:t>неспецифических для данной деятельности </a:t>
            </a:r>
            <a:r>
              <a:rPr lang="ru-RU" sz="2800" dirty="0" smtClean="0"/>
              <a:t>действий. Феномены «наивной креативности»                                     					(</a:t>
            </a:r>
            <a:r>
              <a:rPr lang="ru-RU" sz="2800" dirty="0" err="1" smtClean="0"/>
              <a:t>В.С.Юркевич</a:t>
            </a:r>
            <a:r>
              <a:rPr lang="ru-RU" sz="2800" dirty="0" smtClean="0"/>
              <a:t>)</a:t>
            </a:r>
          </a:p>
          <a:p>
            <a:pPr marL="342900" indent="-342900" algn="just">
              <a:buAutoNum type="arabicPeriod"/>
            </a:pPr>
            <a:r>
              <a:rPr lang="ru-RU" sz="2800" dirty="0"/>
              <a:t>Этап </a:t>
            </a:r>
            <a:r>
              <a:rPr lang="ru-RU" sz="2800" dirty="0" smtClean="0"/>
              <a:t>«перевертывания</a:t>
            </a:r>
            <a:r>
              <a:rPr lang="ru-RU" sz="2800" dirty="0"/>
              <a:t>» </a:t>
            </a:r>
            <a:r>
              <a:rPr lang="ru-RU" sz="2800" dirty="0" smtClean="0"/>
              <a:t>норм - опробование разных способов </a:t>
            </a:r>
            <a:r>
              <a:rPr lang="ru-RU" sz="2800" dirty="0"/>
              <a:t>в той деятельности, которую </a:t>
            </a:r>
            <a:r>
              <a:rPr lang="ru-RU" sz="2800" dirty="0" smtClean="0"/>
              <a:t>ребенок </a:t>
            </a:r>
            <a:r>
              <a:rPr lang="ru-RU" sz="2800" dirty="0"/>
              <a:t>уже </a:t>
            </a:r>
            <a:r>
              <a:rPr lang="ru-RU" sz="2800" dirty="0" smtClean="0"/>
              <a:t>освоил. Феномены «инверсионного действия»</a:t>
            </a:r>
          </a:p>
          <a:p>
            <a:pPr algn="r"/>
            <a:r>
              <a:rPr lang="ru-RU" sz="2800" dirty="0"/>
              <a:t> </a:t>
            </a:r>
            <a:r>
              <a:rPr lang="ru-RU" sz="2800" dirty="0" smtClean="0"/>
              <a:t>  (</a:t>
            </a:r>
            <a:r>
              <a:rPr lang="ru-RU" sz="2800" dirty="0" err="1" smtClean="0"/>
              <a:t>В.Т.Кудрявцев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2108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16034"/>
            <a:ext cx="7200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7030A0"/>
                </a:solidFill>
              </a:rPr>
              <a:t>два вида детского экспериментирования </a:t>
            </a:r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 smtClean="0"/>
              <a:t>универсальные последовательные этапы </a:t>
            </a:r>
            <a:r>
              <a:rPr lang="ru-RU" sz="2400" dirty="0"/>
              <a:t>в познании ребенком мира вещей и людей. </a:t>
            </a:r>
            <a:endParaRPr lang="ru-RU" sz="2400" dirty="0" smtClean="0"/>
          </a:p>
          <a:p>
            <a:pPr algn="just"/>
            <a:r>
              <a:rPr lang="ru-RU" sz="2400" dirty="0" smtClean="0"/>
              <a:t>На </a:t>
            </a:r>
            <a:r>
              <a:rPr lang="ru-RU" sz="2400" dirty="0"/>
              <a:t>начальном этапе трансформация нормы является подступом к умению, а на позднем ─ дальнейшим развитием этого умения. На первом ─ способом вхождения ребенка в мир и адаптации к нему, на втором ─ способностью этот мир преобразовывать.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«</a:t>
            </a:r>
            <a:r>
              <a:rPr lang="ru-RU" sz="2400" dirty="0"/>
              <a:t>для того, чтобы намеренно и демонстративно перевернуть норму, надо ею вначале овладеть и понять, что это норма</a:t>
            </a:r>
            <a:r>
              <a:rPr lang="ru-RU" sz="2400" dirty="0" smtClean="0"/>
              <a:t>» </a:t>
            </a:r>
          </a:p>
          <a:p>
            <a:pPr algn="r"/>
            <a:r>
              <a:rPr lang="ru-RU" sz="2400" dirty="0" smtClean="0"/>
              <a:t>(</a:t>
            </a:r>
            <a:r>
              <a:rPr lang="ru-RU" sz="2400" dirty="0" err="1" smtClean="0"/>
              <a:t>А.Н.Поддъяков</a:t>
            </a:r>
            <a:r>
              <a:rPr lang="ru-RU" sz="2400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180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48680"/>
            <a:ext cx="79208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ДВА ТИПА ИССЛЕДОВАТЕЛЬСКОГО ПОВЕДЕНИЯ</a:t>
            </a:r>
          </a:p>
          <a:p>
            <a:pPr algn="ctr"/>
            <a:endParaRPr lang="ru-RU" sz="2400" dirty="0" smtClean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7030A0"/>
              </a:solidFill>
            </a:endParaRPr>
          </a:p>
          <a:p>
            <a:pPr algn="ctr"/>
            <a:endParaRPr lang="ru-RU" sz="2400" dirty="0">
              <a:solidFill>
                <a:srgbClr val="7030A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/>
                <a:ea typeface="Calibri"/>
              </a:rPr>
              <a:t>Феномены детского </a:t>
            </a:r>
            <a:r>
              <a:rPr lang="ru-RU" sz="2800" dirty="0" smtClean="0">
                <a:latin typeface="Times New Roman"/>
                <a:ea typeface="Calibri"/>
              </a:rPr>
              <a:t>экспериментирования – естественная форма развития </a:t>
            </a:r>
            <a:r>
              <a:rPr lang="ru-RU" sz="2800" dirty="0">
                <a:latin typeface="Times New Roman"/>
                <a:ea typeface="Calibri"/>
              </a:rPr>
              <a:t>исследовательского </a:t>
            </a:r>
            <a:r>
              <a:rPr lang="ru-RU" sz="2800" dirty="0" smtClean="0">
                <a:latin typeface="Times New Roman"/>
                <a:ea typeface="Calibri"/>
              </a:rPr>
              <a:t>поведения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/>
                <a:ea typeface="Calibri"/>
              </a:rPr>
              <a:t>Целенаправленно </a:t>
            </a:r>
            <a:r>
              <a:rPr lang="ru-RU" sz="2800" dirty="0">
                <a:latin typeface="Times New Roman"/>
                <a:ea typeface="Calibri"/>
              </a:rPr>
              <a:t>организованная в детском </a:t>
            </a:r>
            <a:r>
              <a:rPr lang="ru-RU" sz="2800" dirty="0" smtClean="0">
                <a:latin typeface="Times New Roman"/>
                <a:ea typeface="Calibri"/>
              </a:rPr>
              <a:t>саду исследовательская деятельность как педагогическое средство развития исследовательского поведения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510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2413338"/>
            <a:ext cx="61926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СПАСИБО ЗА ВНИМАНИЕ!</a:t>
            </a:r>
          </a:p>
          <a:p>
            <a:endParaRPr lang="en-US" sz="3200" b="1" i="1" dirty="0" smtClean="0"/>
          </a:p>
          <a:p>
            <a:endParaRPr lang="en-US" sz="3200" b="1" i="1" dirty="0"/>
          </a:p>
          <a:p>
            <a:pPr algn="r"/>
            <a:r>
              <a:rPr lang="en-US" sz="3200" i="1" dirty="0" smtClean="0">
                <a:hlinkClick r:id="rId2"/>
              </a:rPr>
              <a:t>mpo-120@mail.ru</a:t>
            </a:r>
            <a:endParaRPr lang="en-US" sz="3200" i="1" dirty="0" smtClean="0"/>
          </a:p>
          <a:p>
            <a:pPr algn="r"/>
            <a:r>
              <a:rPr lang="en-US" sz="3200" i="1" dirty="0" smtClean="0">
                <a:hlinkClick r:id="rId3"/>
              </a:rPr>
              <a:t>m.ariya9@gmail.com</a:t>
            </a:r>
            <a:endParaRPr lang="en-US" sz="3200" i="1" dirty="0" smtClean="0"/>
          </a:p>
          <a:p>
            <a:pPr algn="r"/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890117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405</TotalTime>
  <Words>310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Теоретические аспекты введения исследовательской деятельности для развития  творческих способностей в дошкольном возрасте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Субъектность как вектор развития одаренности</dc:title>
  <dc:creator>BMV</dc:creator>
  <cp:lastModifiedBy>Mariay</cp:lastModifiedBy>
  <cp:revision>51</cp:revision>
  <dcterms:created xsi:type="dcterms:W3CDTF">2013-11-20T21:00:39Z</dcterms:created>
  <dcterms:modified xsi:type="dcterms:W3CDTF">2015-04-24T06:29:28Z</dcterms:modified>
</cp:coreProperties>
</file>