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bookmarkIdSeed="7">
  <p:sldMasterIdLst>
    <p:sldMasterId id="2147484006" r:id="rId1"/>
    <p:sldMasterId id="2147484012" r:id="rId2"/>
    <p:sldMasterId id="2147484025" r:id="rId3"/>
    <p:sldMasterId id="2147484031" r:id="rId4"/>
    <p:sldMasterId id="2147484078" r:id="rId5"/>
  </p:sldMasterIdLst>
  <p:notesMasterIdLst>
    <p:notesMasterId r:id="rId60"/>
  </p:notesMasterIdLst>
  <p:sldIdLst>
    <p:sldId id="258" r:id="rId6"/>
    <p:sldId id="339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311" r:id="rId15"/>
    <p:sldId id="266" r:id="rId16"/>
    <p:sldId id="267" r:id="rId17"/>
    <p:sldId id="268" r:id="rId18"/>
    <p:sldId id="269" r:id="rId19"/>
    <p:sldId id="270" r:id="rId20"/>
    <p:sldId id="271" r:id="rId21"/>
    <p:sldId id="349" r:id="rId22"/>
    <p:sldId id="276" r:id="rId23"/>
    <p:sldId id="278" r:id="rId24"/>
    <p:sldId id="277" r:id="rId25"/>
    <p:sldId id="279" r:id="rId26"/>
    <p:sldId id="280" r:id="rId27"/>
    <p:sldId id="333" r:id="rId28"/>
    <p:sldId id="334" r:id="rId29"/>
    <p:sldId id="282" r:id="rId30"/>
    <p:sldId id="335" r:id="rId31"/>
    <p:sldId id="341" r:id="rId32"/>
    <p:sldId id="340" r:id="rId33"/>
    <p:sldId id="342" r:id="rId34"/>
    <p:sldId id="343" r:id="rId35"/>
    <p:sldId id="347" r:id="rId36"/>
    <p:sldId id="348" r:id="rId37"/>
    <p:sldId id="293" r:id="rId38"/>
    <p:sldId id="298" r:id="rId39"/>
    <p:sldId id="300" r:id="rId40"/>
    <p:sldId id="304" r:id="rId41"/>
    <p:sldId id="344" r:id="rId42"/>
    <p:sldId id="306" r:id="rId43"/>
    <p:sldId id="312" r:id="rId44"/>
    <p:sldId id="313" r:id="rId45"/>
    <p:sldId id="345" r:id="rId46"/>
    <p:sldId id="346" r:id="rId47"/>
    <p:sldId id="321" r:id="rId48"/>
    <p:sldId id="322" r:id="rId49"/>
    <p:sldId id="328" r:id="rId50"/>
    <p:sldId id="350" r:id="rId51"/>
    <p:sldId id="323" r:id="rId52"/>
    <p:sldId id="319" r:id="rId53"/>
    <p:sldId id="325" r:id="rId54"/>
    <p:sldId id="314" r:id="rId55"/>
    <p:sldId id="315" r:id="rId56"/>
    <p:sldId id="316" r:id="rId57"/>
    <p:sldId id="331" r:id="rId58"/>
    <p:sldId id="332" r:id="rId59"/>
  </p:sldIdLst>
  <p:sldSz cx="12192000" cy="6858000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8">
          <p15:clr>
            <a:srgbClr val="A4A3A4"/>
          </p15:clr>
        </p15:guide>
        <p15:guide id="2" pos="38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D69"/>
    <a:srgbClr val="002060"/>
    <a:srgbClr val="FFFFFF"/>
    <a:srgbClr val="340620"/>
    <a:srgbClr val="5B9BD5"/>
    <a:srgbClr val="D83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63" autoAdjust="0"/>
    <p:restoredTop sz="93216" autoAdjust="0"/>
  </p:normalViewPr>
  <p:slideViewPr>
    <p:cSldViewPr snapToGrid="0" showGuides="1">
      <p:cViewPr varScale="1">
        <p:scale>
          <a:sx n="107" d="100"/>
          <a:sy n="107" d="100"/>
        </p:scale>
        <p:origin x="1176" y="96"/>
      </p:cViewPr>
      <p:guideLst>
        <p:guide orient="horz" pos="2138"/>
        <p:guide pos="38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2984870" cy="502676"/>
          </a:xfrm>
          <a:prstGeom prst="rect">
            <a:avLst/>
          </a:prstGeom>
        </p:spPr>
        <p:txBody>
          <a:bodyPr vert="horz" lIns="92435" tIns="46217" rIns="92435" bIns="4621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701" y="1"/>
            <a:ext cx="2984870" cy="502676"/>
          </a:xfrm>
          <a:prstGeom prst="rect">
            <a:avLst/>
          </a:prstGeom>
        </p:spPr>
        <p:txBody>
          <a:bodyPr vert="horz" lIns="92435" tIns="46217" rIns="92435" bIns="46217" rtlCol="0"/>
          <a:lstStyle>
            <a:lvl1pPr algn="r">
              <a:defRPr sz="1200"/>
            </a:lvl1pPr>
          </a:lstStyle>
          <a:p>
            <a:fld id="{A2E91F87-3236-4044-9B9D-AC12E9E83FF1}" type="datetimeFigureOut">
              <a:rPr lang="ru-RU" smtClean="0"/>
              <a:pPr/>
              <a:t>10.10.2023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4125"/>
            <a:ext cx="60118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5" tIns="46217" rIns="92435" bIns="4621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1507"/>
            <a:ext cx="5510530" cy="3944870"/>
          </a:xfrm>
          <a:prstGeom prst="rect">
            <a:avLst/>
          </a:prstGeom>
        </p:spPr>
        <p:txBody>
          <a:bodyPr vert="horz" lIns="92435" tIns="46217" rIns="92435" bIns="4621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516043"/>
            <a:ext cx="2984870" cy="502675"/>
          </a:xfrm>
          <a:prstGeom prst="rect">
            <a:avLst/>
          </a:prstGeom>
        </p:spPr>
        <p:txBody>
          <a:bodyPr vert="horz" lIns="92435" tIns="46217" rIns="92435" bIns="4621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701" y="9516043"/>
            <a:ext cx="2984870" cy="502675"/>
          </a:xfrm>
          <a:prstGeom prst="rect">
            <a:avLst/>
          </a:prstGeom>
        </p:spPr>
        <p:txBody>
          <a:bodyPr vert="horz" lIns="92435" tIns="46217" rIns="92435" bIns="46217" rtlCol="0" anchor="b"/>
          <a:lstStyle>
            <a:lvl1pPr algn="r">
              <a:defRPr sz="1200"/>
            </a:lvl1pPr>
          </a:lstStyle>
          <a:p>
            <a:fld id="{FCFC407A-4828-403E-A58F-F0DBF7BC83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052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346"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Передаете пакет документов на ЕДК на ЖКУ в отдел назначения.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C407A-4828-403E-A58F-F0DBF7BC8363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C407A-4828-403E-A58F-F0DBF7BC8363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839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7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4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5589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BE38D9-C22F-4571-8200-9058099D1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A14E77-585C-4DAA-A733-C5E1069F5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60C121-A4E6-42C1-925F-F480CAEFB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EE62C8-A1FB-409C-B1C4-48B15DACF1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2F5CB61-3179-4D01-935C-D84D2A1D8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933466D-CB72-449A-8C56-8A9C45FE0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33FDF7-D105-4849-9E11-C3D505D59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918DED1-0455-4EA8-9F28-79FF97371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223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B2E12E-3A52-4DA0-AAA5-51CB052FD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6B5791-A0CB-4E88-84A3-0B5787CFB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0D9BDEF-23BD-4884-A905-6C43E957B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B152E1C-8724-4293-8AE4-A1838094B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0265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0044B76-D7B4-412B-BA82-F7EE58158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B84D81C-1668-4A68-952E-7CC68B38C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87EF33-6EC1-43EB-B1FF-BD3F8C5C0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0492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B86492-1068-45F4-930A-B7CFE83E2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0185EB-CB65-4C1B-92F9-A3417897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96DDD0-9B88-4F59-9525-2BA636FA8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F58A82-7962-467C-B3E4-2D74F889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29F0EB-AD6F-414A-8569-AC0F4890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DE1C9E-38C7-4F1D-9617-EA503F811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928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808279-ECEE-486A-BE88-B29C0BD67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3CFD18-DAD5-4C36-9C8A-DC089DBD36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3EBFA8-0C10-42C9-9565-D8C50E784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E65250-2FC5-4A64-B2AC-2E34A23B9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62EB04-E8AF-42E6-A68F-03C3E1B39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D260ED-E977-449B-850A-0D7F6D52C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983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471C5-0782-4A50-AE0F-85867AB66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B16D42-163B-4B27-97EB-C814657D9F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DCE85C-9888-4079-B848-DD3633B0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A9DAEC-EB7D-480E-85C9-5CC7DFC26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5EA08C-F574-4A3C-A5E4-3B2CE6C21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3819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A09398B-44F3-4181-BC82-9D88FC07E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D04CA0-ADF2-4657-9252-B2F6BD0D2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01B1A7-FCD7-4ED4-AD16-0371CB579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CF469-022E-4674-BC40-957CAF66E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470682-59A3-4243-9F07-43BBC0875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6462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8153"/>
            <a:ext cx="2383636" cy="68498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6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7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4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9908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127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969774" y="3741309"/>
            <a:ext cx="225425" cy="126364"/>
          </a:xfrm>
          <a:custGeom>
            <a:avLst/>
            <a:gdLst/>
            <a:ahLst/>
            <a:cxnLst/>
            <a:rect l="l" t="t" r="r" b="b"/>
            <a:pathLst>
              <a:path w="225425" h="126364">
                <a:moveTo>
                  <a:pt x="207912" y="94932"/>
                </a:moveTo>
                <a:lnTo>
                  <a:pt x="141008" y="94932"/>
                </a:lnTo>
                <a:lnTo>
                  <a:pt x="147624" y="99237"/>
                </a:lnTo>
                <a:lnTo>
                  <a:pt x="149478" y="101041"/>
                </a:lnTo>
                <a:lnTo>
                  <a:pt x="151218" y="102984"/>
                </a:lnTo>
                <a:lnTo>
                  <a:pt x="155524" y="107683"/>
                </a:lnTo>
                <a:lnTo>
                  <a:pt x="159689" y="112547"/>
                </a:lnTo>
                <a:lnTo>
                  <a:pt x="169760" y="122796"/>
                </a:lnTo>
                <a:lnTo>
                  <a:pt x="176402" y="126161"/>
                </a:lnTo>
                <a:lnTo>
                  <a:pt x="184759" y="125475"/>
                </a:lnTo>
                <a:lnTo>
                  <a:pt x="217254" y="125475"/>
                </a:lnTo>
                <a:lnTo>
                  <a:pt x="222275" y="125133"/>
                </a:lnTo>
                <a:lnTo>
                  <a:pt x="224980" y="118757"/>
                </a:lnTo>
                <a:lnTo>
                  <a:pt x="219887" y="108877"/>
                </a:lnTo>
                <a:lnTo>
                  <a:pt x="217131" y="105257"/>
                </a:lnTo>
                <a:lnTo>
                  <a:pt x="210610" y="97647"/>
                </a:lnTo>
                <a:lnTo>
                  <a:pt x="207912" y="94932"/>
                </a:lnTo>
                <a:close/>
              </a:path>
              <a:path w="225425" h="126364">
                <a:moveTo>
                  <a:pt x="20937" y="4241"/>
                </a:moveTo>
                <a:lnTo>
                  <a:pt x="1904" y="4495"/>
                </a:lnTo>
                <a:lnTo>
                  <a:pt x="0" y="7581"/>
                </a:lnTo>
                <a:lnTo>
                  <a:pt x="6124" y="21085"/>
                </a:lnTo>
                <a:lnTo>
                  <a:pt x="29757" y="65771"/>
                </a:lnTo>
                <a:lnTo>
                  <a:pt x="59126" y="103512"/>
                </a:lnTo>
                <a:lnTo>
                  <a:pt x="95566" y="123541"/>
                </a:lnTo>
                <a:lnTo>
                  <a:pt x="120954" y="125475"/>
                </a:lnTo>
                <a:lnTo>
                  <a:pt x="128600" y="125107"/>
                </a:lnTo>
                <a:lnTo>
                  <a:pt x="130898" y="123113"/>
                </a:lnTo>
                <a:lnTo>
                  <a:pt x="131483" y="110286"/>
                </a:lnTo>
                <a:lnTo>
                  <a:pt x="132092" y="105079"/>
                </a:lnTo>
                <a:lnTo>
                  <a:pt x="137172" y="95796"/>
                </a:lnTo>
                <a:lnTo>
                  <a:pt x="141008" y="94932"/>
                </a:lnTo>
                <a:lnTo>
                  <a:pt x="207912" y="94932"/>
                </a:lnTo>
                <a:lnTo>
                  <a:pt x="201657" y="88636"/>
                </a:lnTo>
                <a:lnTo>
                  <a:pt x="192468" y="79870"/>
                </a:lnTo>
                <a:lnTo>
                  <a:pt x="190616" y="77937"/>
                </a:lnTo>
                <a:lnTo>
                  <a:pt x="187747" y="69642"/>
                </a:lnTo>
                <a:lnTo>
                  <a:pt x="191768" y="62179"/>
                </a:lnTo>
                <a:lnTo>
                  <a:pt x="81965" y="62179"/>
                </a:lnTo>
                <a:lnTo>
                  <a:pt x="53804" y="22607"/>
                </a:lnTo>
                <a:lnTo>
                  <a:pt x="47028" y="6883"/>
                </a:lnTo>
                <a:lnTo>
                  <a:pt x="44183" y="4444"/>
                </a:lnTo>
                <a:lnTo>
                  <a:pt x="33633" y="4287"/>
                </a:lnTo>
                <a:lnTo>
                  <a:pt x="20937" y="4241"/>
                </a:lnTo>
                <a:close/>
              </a:path>
              <a:path w="225425" h="126364">
                <a:moveTo>
                  <a:pt x="122885" y="0"/>
                </a:moveTo>
                <a:lnTo>
                  <a:pt x="81483" y="0"/>
                </a:lnTo>
                <a:lnTo>
                  <a:pt x="79032" y="1904"/>
                </a:lnTo>
                <a:lnTo>
                  <a:pt x="76415" y="4940"/>
                </a:lnTo>
                <a:lnTo>
                  <a:pt x="74929" y="6705"/>
                </a:lnTo>
                <a:lnTo>
                  <a:pt x="74472" y="7848"/>
                </a:lnTo>
                <a:lnTo>
                  <a:pt x="83616" y="9588"/>
                </a:lnTo>
                <a:lnTo>
                  <a:pt x="87045" y="13512"/>
                </a:lnTo>
                <a:lnTo>
                  <a:pt x="88447" y="23482"/>
                </a:lnTo>
                <a:lnTo>
                  <a:pt x="89058" y="36243"/>
                </a:lnTo>
                <a:lnTo>
                  <a:pt x="88455" y="48806"/>
                </a:lnTo>
                <a:lnTo>
                  <a:pt x="88214" y="51650"/>
                </a:lnTo>
                <a:lnTo>
                  <a:pt x="87718" y="54482"/>
                </a:lnTo>
                <a:lnTo>
                  <a:pt x="84835" y="61340"/>
                </a:lnTo>
                <a:lnTo>
                  <a:pt x="81965" y="62179"/>
                </a:lnTo>
                <a:lnTo>
                  <a:pt x="191768" y="62179"/>
                </a:lnTo>
                <a:lnTo>
                  <a:pt x="192117" y="61531"/>
                </a:lnTo>
                <a:lnTo>
                  <a:pt x="139115" y="61531"/>
                </a:lnTo>
                <a:lnTo>
                  <a:pt x="135889" y="60464"/>
                </a:lnTo>
                <a:lnTo>
                  <a:pt x="131864" y="58991"/>
                </a:lnTo>
                <a:lnTo>
                  <a:pt x="130670" y="52349"/>
                </a:lnTo>
                <a:lnTo>
                  <a:pt x="130708" y="9512"/>
                </a:lnTo>
                <a:lnTo>
                  <a:pt x="129933" y="3721"/>
                </a:lnTo>
                <a:lnTo>
                  <a:pt x="128638" y="1130"/>
                </a:lnTo>
                <a:lnTo>
                  <a:pt x="122885" y="0"/>
                </a:lnTo>
                <a:close/>
              </a:path>
              <a:path w="225425" h="126364">
                <a:moveTo>
                  <a:pt x="174345" y="4178"/>
                </a:moveTo>
                <a:lnTo>
                  <a:pt x="171970" y="6057"/>
                </a:lnTo>
                <a:lnTo>
                  <a:pt x="169625" y="11917"/>
                </a:lnTo>
                <a:lnTo>
                  <a:pt x="165793" y="20614"/>
                </a:lnTo>
                <a:lnTo>
                  <a:pt x="158016" y="36243"/>
                </a:lnTo>
                <a:lnTo>
                  <a:pt x="151245" y="46995"/>
                </a:lnTo>
                <a:lnTo>
                  <a:pt x="143192" y="56895"/>
                </a:lnTo>
                <a:lnTo>
                  <a:pt x="141220" y="58991"/>
                </a:lnTo>
                <a:lnTo>
                  <a:pt x="139115" y="61531"/>
                </a:lnTo>
                <a:lnTo>
                  <a:pt x="192117" y="61531"/>
                </a:lnTo>
                <a:lnTo>
                  <a:pt x="194698" y="56741"/>
                </a:lnTo>
                <a:lnTo>
                  <a:pt x="202064" y="46946"/>
                </a:lnTo>
                <a:lnTo>
                  <a:pt x="210216" y="35950"/>
                </a:lnTo>
                <a:lnTo>
                  <a:pt x="217340" y="25382"/>
                </a:lnTo>
                <a:lnTo>
                  <a:pt x="222681" y="13817"/>
                </a:lnTo>
                <a:lnTo>
                  <a:pt x="224510" y="8026"/>
                </a:lnTo>
                <a:lnTo>
                  <a:pt x="222897" y="5473"/>
                </a:lnTo>
                <a:lnTo>
                  <a:pt x="215950" y="4279"/>
                </a:lnTo>
                <a:lnTo>
                  <a:pt x="174345" y="41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912207" y="3617927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360006" y="179997"/>
                </a:moveTo>
                <a:lnTo>
                  <a:pt x="354775" y="223254"/>
                </a:lnTo>
                <a:lnTo>
                  <a:pt x="339914" y="262718"/>
                </a:lnTo>
                <a:lnTo>
                  <a:pt x="316676" y="297139"/>
                </a:lnTo>
                <a:lnTo>
                  <a:pt x="286310" y="325266"/>
                </a:lnTo>
                <a:lnTo>
                  <a:pt x="250069" y="345849"/>
                </a:lnTo>
                <a:lnTo>
                  <a:pt x="209204" y="357638"/>
                </a:lnTo>
                <a:lnTo>
                  <a:pt x="180009" y="359994"/>
                </a:lnTo>
                <a:lnTo>
                  <a:pt x="165246" y="359397"/>
                </a:lnTo>
                <a:lnTo>
                  <a:pt x="123113" y="350818"/>
                </a:lnTo>
                <a:lnTo>
                  <a:pt x="85188" y="333027"/>
                </a:lnTo>
                <a:lnTo>
                  <a:pt x="52724" y="307276"/>
                </a:lnTo>
                <a:lnTo>
                  <a:pt x="26969" y="274814"/>
                </a:lnTo>
                <a:lnTo>
                  <a:pt x="9177" y="236892"/>
                </a:lnTo>
                <a:lnTo>
                  <a:pt x="596" y="194760"/>
                </a:lnTo>
                <a:lnTo>
                  <a:pt x="0" y="179997"/>
                </a:lnTo>
                <a:lnTo>
                  <a:pt x="596" y="165233"/>
                </a:lnTo>
                <a:lnTo>
                  <a:pt x="9177" y="123101"/>
                </a:lnTo>
                <a:lnTo>
                  <a:pt x="26969" y="85179"/>
                </a:lnTo>
                <a:lnTo>
                  <a:pt x="52724" y="52717"/>
                </a:lnTo>
                <a:lnTo>
                  <a:pt x="85188" y="26966"/>
                </a:lnTo>
                <a:lnTo>
                  <a:pt x="123113" y="9175"/>
                </a:lnTo>
                <a:lnTo>
                  <a:pt x="165246" y="596"/>
                </a:lnTo>
                <a:lnTo>
                  <a:pt x="180009" y="0"/>
                </a:lnTo>
                <a:lnTo>
                  <a:pt x="194771" y="596"/>
                </a:lnTo>
                <a:lnTo>
                  <a:pt x="236900" y="9175"/>
                </a:lnTo>
                <a:lnTo>
                  <a:pt x="274821" y="26966"/>
                </a:lnTo>
                <a:lnTo>
                  <a:pt x="307284" y="52717"/>
                </a:lnTo>
                <a:lnTo>
                  <a:pt x="333037" y="85179"/>
                </a:lnTo>
                <a:lnTo>
                  <a:pt x="350829" y="123101"/>
                </a:lnTo>
                <a:lnTo>
                  <a:pt x="359410" y="165233"/>
                </a:lnTo>
                <a:lnTo>
                  <a:pt x="360006" y="179997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707310" y="373547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7" y="0"/>
                </a:moveTo>
                <a:lnTo>
                  <a:pt x="3428" y="0"/>
                </a:lnTo>
                <a:lnTo>
                  <a:pt x="0" y="3429"/>
                </a:lnTo>
                <a:lnTo>
                  <a:pt x="0" y="12014"/>
                </a:lnTo>
                <a:lnTo>
                  <a:pt x="3428" y="15443"/>
                </a:lnTo>
                <a:lnTo>
                  <a:pt x="11887" y="15443"/>
                </a:lnTo>
                <a:lnTo>
                  <a:pt x="15316" y="12014"/>
                </a:lnTo>
                <a:lnTo>
                  <a:pt x="15316" y="3429"/>
                </a:lnTo>
                <a:lnTo>
                  <a:pt x="11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7564527" y="369591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133235" y="0"/>
                </a:moveTo>
                <a:lnTo>
                  <a:pt x="62001" y="0"/>
                </a:lnTo>
                <a:lnTo>
                  <a:pt x="47610" y="1685"/>
                </a:lnTo>
                <a:lnTo>
                  <a:pt x="13164" y="23839"/>
                </a:lnTo>
                <a:lnTo>
                  <a:pt x="0" y="133223"/>
                </a:lnTo>
                <a:lnTo>
                  <a:pt x="1685" y="147612"/>
                </a:lnTo>
                <a:lnTo>
                  <a:pt x="23842" y="182051"/>
                </a:lnTo>
                <a:lnTo>
                  <a:pt x="133235" y="195211"/>
                </a:lnTo>
                <a:lnTo>
                  <a:pt x="147622" y="193526"/>
                </a:lnTo>
                <a:lnTo>
                  <a:pt x="160817" y="188731"/>
                </a:lnTo>
                <a:lnTo>
                  <a:pt x="172428" y="181216"/>
                </a:lnTo>
                <a:lnTo>
                  <a:pt x="173708" y="179908"/>
                </a:lnTo>
                <a:lnTo>
                  <a:pt x="62001" y="179908"/>
                </a:lnTo>
                <a:lnTo>
                  <a:pt x="47793" y="177698"/>
                </a:lnTo>
                <a:lnTo>
                  <a:pt x="18458" y="150066"/>
                </a:lnTo>
                <a:lnTo>
                  <a:pt x="15316" y="61988"/>
                </a:lnTo>
                <a:lnTo>
                  <a:pt x="17525" y="47780"/>
                </a:lnTo>
                <a:lnTo>
                  <a:pt x="45158" y="18445"/>
                </a:lnTo>
                <a:lnTo>
                  <a:pt x="173569" y="15303"/>
                </a:lnTo>
                <a:lnTo>
                  <a:pt x="171380" y="13160"/>
                </a:lnTo>
                <a:lnTo>
                  <a:pt x="159597" y="5890"/>
                </a:lnTo>
                <a:lnTo>
                  <a:pt x="146270" y="1379"/>
                </a:lnTo>
                <a:lnTo>
                  <a:pt x="133235" y="0"/>
                </a:lnTo>
                <a:close/>
              </a:path>
              <a:path w="195579" h="195579">
                <a:moveTo>
                  <a:pt x="173569" y="15303"/>
                </a:moveTo>
                <a:lnTo>
                  <a:pt x="133235" y="15303"/>
                </a:lnTo>
                <a:lnTo>
                  <a:pt x="147443" y="17513"/>
                </a:lnTo>
                <a:lnTo>
                  <a:pt x="159896" y="23683"/>
                </a:lnTo>
                <a:lnTo>
                  <a:pt x="169904" y="33123"/>
                </a:lnTo>
                <a:lnTo>
                  <a:pt x="176778" y="45145"/>
                </a:lnTo>
                <a:lnTo>
                  <a:pt x="179830" y="59059"/>
                </a:lnTo>
                <a:lnTo>
                  <a:pt x="179920" y="133223"/>
                </a:lnTo>
                <a:lnTo>
                  <a:pt x="177711" y="147430"/>
                </a:lnTo>
                <a:lnTo>
                  <a:pt x="150078" y="176766"/>
                </a:lnTo>
                <a:lnTo>
                  <a:pt x="62001" y="179908"/>
                </a:lnTo>
                <a:lnTo>
                  <a:pt x="173708" y="179908"/>
                </a:lnTo>
                <a:lnTo>
                  <a:pt x="182064" y="171372"/>
                </a:lnTo>
                <a:lnTo>
                  <a:pt x="189333" y="159590"/>
                </a:lnTo>
                <a:lnTo>
                  <a:pt x="193845" y="146261"/>
                </a:lnTo>
                <a:lnTo>
                  <a:pt x="195224" y="61988"/>
                </a:lnTo>
                <a:lnTo>
                  <a:pt x="193538" y="47601"/>
                </a:lnTo>
                <a:lnTo>
                  <a:pt x="188741" y="34406"/>
                </a:lnTo>
                <a:lnTo>
                  <a:pt x="181224" y="22795"/>
                </a:lnTo>
                <a:lnTo>
                  <a:pt x="173569" y="153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7613261" y="3742345"/>
            <a:ext cx="98425" cy="97790"/>
          </a:xfrm>
          <a:custGeom>
            <a:avLst/>
            <a:gdLst/>
            <a:ahLst/>
            <a:cxnLst/>
            <a:rect l="l" t="t" r="r" b="b"/>
            <a:pathLst>
              <a:path w="98425" h="97789">
                <a:moveTo>
                  <a:pt x="48884" y="0"/>
                </a:moveTo>
                <a:lnTo>
                  <a:pt x="11612" y="16991"/>
                </a:lnTo>
                <a:lnTo>
                  <a:pt x="0" y="42077"/>
                </a:lnTo>
                <a:lnTo>
                  <a:pt x="1564" y="58407"/>
                </a:lnTo>
                <a:lnTo>
                  <a:pt x="6471" y="72359"/>
                </a:lnTo>
                <a:lnTo>
                  <a:pt x="14220" y="83656"/>
                </a:lnTo>
                <a:lnTo>
                  <a:pt x="24309" y="92019"/>
                </a:lnTo>
                <a:lnTo>
                  <a:pt x="36237" y="97173"/>
                </a:lnTo>
                <a:lnTo>
                  <a:pt x="53802" y="96254"/>
                </a:lnTo>
                <a:lnTo>
                  <a:pt x="68606" y="92207"/>
                </a:lnTo>
                <a:lnTo>
                  <a:pt x="80544" y="85479"/>
                </a:lnTo>
                <a:lnTo>
                  <a:pt x="82495" y="83527"/>
                </a:lnTo>
                <a:lnTo>
                  <a:pt x="48884" y="83527"/>
                </a:lnTo>
                <a:lnTo>
                  <a:pt x="34963" y="80565"/>
                </a:lnTo>
                <a:lnTo>
                  <a:pt x="23803" y="72532"/>
                </a:lnTo>
                <a:lnTo>
                  <a:pt x="16689" y="60713"/>
                </a:lnTo>
                <a:lnTo>
                  <a:pt x="17762" y="43052"/>
                </a:lnTo>
                <a:lnTo>
                  <a:pt x="22926" y="29695"/>
                </a:lnTo>
                <a:lnTo>
                  <a:pt x="31321" y="20670"/>
                </a:lnTo>
                <a:lnTo>
                  <a:pt x="42087" y="16003"/>
                </a:lnTo>
                <a:lnTo>
                  <a:pt x="84287" y="16003"/>
                </a:lnTo>
                <a:lnTo>
                  <a:pt x="82617" y="13811"/>
                </a:lnTo>
                <a:lnTo>
                  <a:pt x="71884" y="5805"/>
                </a:lnTo>
                <a:lnTo>
                  <a:pt x="59275" y="1107"/>
                </a:lnTo>
                <a:lnTo>
                  <a:pt x="48884" y="0"/>
                </a:lnTo>
                <a:close/>
              </a:path>
              <a:path w="98425" h="97789">
                <a:moveTo>
                  <a:pt x="84287" y="16003"/>
                </a:moveTo>
                <a:lnTo>
                  <a:pt x="42087" y="16003"/>
                </a:lnTo>
                <a:lnTo>
                  <a:pt x="58466" y="18022"/>
                </a:lnTo>
                <a:lnTo>
                  <a:pt x="70981" y="24414"/>
                </a:lnTo>
                <a:lnTo>
                  <a:pt x="79244" y="34196"/>
                </a:lnTo>
                <a:lnTo>
                  <a:pt x="82862" y="46381"/>
                </a:lnTo>
                <a:lnTo>
                  <a:pt x="80230" y="61485"/>
                </a:lnTo>
                <a:lnTo>
                  <a:pt x="72885" y="73262"/>
                </a:lnTo>
                <a:lnTo>
                  <a:pt x="61957" y="80885"/>
                </a:lnTo>
                <a:lnTo>
                  <a:pt x="48884" y="83527"/>
                </a:lnTo>
                <a:lnTo>
                  <a:pt x="82495" y="83527"/>
                </a:lnTo>
                <a:lnTo>
                  <a:pt x="89512" y="76511"/>
                </a:lnTo>
                <a:lnTo>
                  <a:pt x="95406" y="65748"/>
                </a:lnTo>
                <a:lnTo>
                  <a:pt x="98120" y="53635"/>
                </a:lnTo>
                <a:lnTo>
                  <a:pt x="96279" y="38132"/>
                </a:lnTo>
                <a:lnTo>
                  <a:pt x="90930" y="24722"/>
                </a:lnTo>
                <a:lnTo>
                  <a:pt x="84287" y="16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7486550" y="3617927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359994" y="179997"/>
                </a:moveTo>
                <a:lnTo>
                  <a:pt x="354762" y="223254"/>
                </a:lnTo>
                <a:lnTo>
                  <a:pt x="339901" y="262718"/>
                </a:lnTo>
                <a:lnTo>
                  <a:pt x="316663" y="297139"/>
                </a:lnTo>
                <a:lnTo>
                  <a:pt x="286298" y="325266"/>
                </a:lnTo>
                <a:lnTo>
                  <a:pt x="250057" y="345849"/>
                </a:lnTo>
                <a:lnTo>
                  <a:pt x="209191" y="357638"/>
                </a:lnTo>
                <a:lnTo>
                  <a:pt x="179997" y="359994"/>
                </a:lnTo>
                <a:lnTo>
                  <a:pt x="165233" y="359397"/>
                </a:lnTo>
                <a:lnTo>
                  <a:pt x="123101" y="350818"/>
                </a:lnTo>
                <a:lnTo>
                  <a:pt x="85179" y="333027"/>
                </a:lnTo>
                <a:lnTo>
                  <a:pt x="52717" y="307276"/>
                </a:lnTo>
                <a:lnTo>
                  <a:pt x="26966" y="274814"/>
                </a:lnTo>
                <a:lnTo>
                  <a:pt x="9175" y="236892"/>
                </a:lnTo>
                <a:lnTo>
                  <a:pt x="596" y="194760"/>
                </a:lnTo>
                <a:lnTo>
                  <a:pt x="0" y="179997"/>
                </a:lnTo>
                <a:lnTo>
                  <a:pt x="596" y="165233"/>
                </a:lnTo>
                <a:lnTo>
                  <a:pt x="9175" y="123101"/>
                </a:lnTo>
                <a:lnTo>
                  <a:pt x="26966" y="85179"/>
                </a:lnTo>
                <a:lnTo>
                  <a:pt x="52717" y="52717"/>
                </a:lnTo>
                <a:lnTo>
                  <a:pt x="85179" y="26966"/>
                </a:lnTo>
                <a:lnTo>
                  <a:pt x="123101" y="9175"/>
                </a:lnTo>
                <a:lnTo>
                  <a:pt x="165233" y="596"/>
                </a:lnTo>
                <a:lnTo>
                  <a:pt x="179997" y="0"/>
                </a:lnTo>
                <a:lnTo>
                  <a:pt x="194758" y="596"/>
                </a:lnTo>
                <a:lnTo>
                  <a:pt x="236887" y="9175"/>
                </a:lnTo>
                <a:lnTo>
                  <a:pt x="274808" y="26966"/>
                </a:lnTo>
                <a:lnTo>
                  <a:pt x="307271" y="52717"/>
                </a:lnTo>
                <a:lnTo>
                  <a:pt x="333024" y="85179"/>
                </a:lnTo>
                <a:lnTo>
                  <a:pt x="350817" y="123101"/>
                </a:lnTo>
                <a:lnTo>
                  <a:pt x="359397" y="165233"/>
                </a:lnTo>
                <a:lnTo>
                  <a:pt x="359994" y="179997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13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127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969774" y="3741309"/>
            <a:ext cx="225425" cy="126364"/>
          </a:xfrm>
          <a:custGeom>
            <a:avLst/>
            <a:gdLst/>
            <a:ahLst/>
            <a:cxnLst/>
            <a:rect l="l" t="t" r="r" b="b"/>
            <a:pathLst>
              <a:path w="225425" h="126364">
                <a:moveTo>
                  <a:pt x="207912" y="94932"/>
                </a:moveTo>
                <a:lnTo>
                  <a:pt x="141008" y="94932"/>
                </a:lnTo>
                <a:lnTo>
                  <a:pt x="147624" y="99237"/>
                </a:lnTo>
                <a:lnTo>
                  <a:pt x="149478" y="101041"/>
                </a:lnTo>
                <a:lnTo>
                  <a:pt x="151218" y="102984"/>
                </a:lnTo>
                <a:lnTo>
                  <a:pt x="155524" y="107683"/>
                </a:lnTo>
                <a:lnTo>
                  <a:pt x="159689" y="112547"/>
                </a:lnTo>
                <a:lnTo>
                  <a:pt x="169760" y="122796"/>
                </a:lnTo>
                <a:lnTo>
                  <a:pt x="176402" y="126161"/>
                </a:lnTo>
                <a:lnTo>
                  <a:pt x="184759" y="125475"/>
                </a:lnTo>
                <a:lnTo>
                  <a:pt x="217254" y="125475"/>
                </a:lnTo>
                <a:lnTo>
                  <a:pt x="222275" y="125133"/>
                </a:lnTo>
                <a:lnTo>
                  <a:pt x="224980" y="118757"/>
                </a:lnTo>
                <a:lnTo>
                  <a:pt x="219887" y="108877"/>
                </a:lnTo>
                <a:lnTo>
                  <a:pt x="217131" y="105257"/>
                </a:lnTo>
                <a:lnTo>
                  <a:pt x="210610" y="97647"/>
                </a:lnTo>
                <a:lnTo>
                  <a:pt x="207912" y="94932"/>
                </a:lnTo>
                <a:close/>
              </a:path>
              <a:path w="225425" h="126364">
                <a:moveTo>
                  <a:pt x="20937" y="4241"/>
                </a:moveTo>
                <a:lnTo>
                  <a:pt x="1904" y="4495"/>
                </a:lnTo>
                <a:lnTo>
                  <a:pt x="0" y="7581"/>
                </a:lnTo>
                <a:lnTo>
                  <a:pt x="6124" y="21085"/>
                </a:lnTo>
                <a:lnTo>
                  <a:pt x="29757" y="65771"/>
                </a:lnTo>
                <a:lnTo>
                  <a:pt x="59126" y="103512"/>
                </a:lnTo>
                <a:lnTo>
                  <a:pt x="95566" y="123541"/>
                </a:lnTo>
                <a:lnTo>
                  <a:pt x="120954" y="125475"/>
                </a:lnTo>
                <a:lnTo>
                  <a:pt x="128600" y="125107"/>
                </a:lnTo>
                <a:lnTo>
                  <a:pt x="130898" y="123113"/>
                </a:lnTo>
                <a:lnTo>
                  <a:pt x="131483" y="110286"/>
                </a:lnTo>
                <a:lnTo>
                  <a:pt x="132092" y="105079"/>
                </a:lnTo>
                <a:lnTo>
                  <a:pt x="137172" y="95796"/>
                </a:lnTo>
                <a:lnTo>
                  <a:pt x="141008" y="94932"/>
                </a:lnTo>
                <a:lnTo>
                  <a:pt x="207912" y="94932"/>
                </a:lnTo>
                <a:lnTo>
                  <a:pt x="201657" y="88636"/>
                </a:lnTo>
                <a:lnTo>
                  <a:pt x="192468" y="79870"/>
                </a:lnTo>
                <a:lnTo>
                  <a:pt x="190616" y="77937"/>
                </a:lnTo>
                <a:lnTo>
                  <a:pt x="187747" y="69642"/>
                </a:lnTo>
                <a:lnTo>
                  <a:pt x="191768" y="62179"/>
                </a:lnTo>
                <a:lnTo>
                  <a:pt x="81965" y="62179"/>
                </a:lnTo>
                <a:lnTo>
                  <a:pt x="53804" y="22607"/>
                </a:lnTo>
                <a:lnTo>
                  <a:pt x="47028" y="6883"/>
                </a:lnTo>
                <a:lnTo>
                  <a:pt x="44183" y="4444"/>
                </a:lnTo>
                <a:lnTo>
                  <a:pt x="33633" y="4287"/>
                </a:lnTo>
                <a:lnTo>
                  <a:pt x="20937" y="4241"/>
                </a:lnTo>
                <a:close/>
              </a:path>
              <a:path w="225425" h="126364">
                <a:moveTo>
                  <a:pt x="122885" y="0"/>
                </a:moveTo>
                <a:lnTo>
                  <a:pt x="81483" y="0"/>
                </a:lnTo>
                <a:lnTo>
                  <a:pt x="79032" y="1904"/>
                </a:lnTo>
                <a:lnTo>
                  <a:pt x="76415" y="4940"/>
                </a:lnTo>
                <a:lnTo>
                  <a:pt x="74929" y="6705"/>
                </a:lnTo>
                <a:lnTo>
                  <a:pt x="74472" y="7848"/>
                </a:lnTo>
                <a:lnTo>
                  <a:pt x="83616" y="9588"/>
                </a:lnTo>
                <a:lnTo>
                  <a:pt x="87045" y="13512"/>
                </a:lnTo>
                <a:lnTo>
                  <a:pt x="88447" y="23482"/>
                </a:lnTo>
                <a:lnTo>
                  <a:pt x="89058" y="36243"/>
                </a:lnTo>
                <a:lnTo>
                  <a:pt x="88455" y="48806"/>
                </a:lnTo>
                <a:lnTo>
                  <a:pt x="88214" y="51650"/>
                </a:lnTo>
                <a:lnTo>
                  <a:pt x="87718" y="54482"/>
                </a:lnTo>
                <a:lnTo>
                  <a:pt x="84835" y="61340"/>
                </a:lnTo>
                <a:lnTo>
                  <a:pt x="81965" y="62179"/>
                </a:lnTo>
                <a:lnTo>
                  <a:pt x="191768" y="62179"/>
                </a:lnTo>
                <a:lnTo>
                  <a:pt x="192117" y="61531"/>
                </a:lnTo>
                <a:lnTo>
                  <a:pt x="139115" y="61531"/>
                </a:lnTo>
                <a:lnTo>
                  <a:pt x="135889" y="60464"/>
                </a:lnTo>
                <a:lnTo>
                  <a:pt x="131864" y="58991"/>
                </a:lnTo>
                <a:lnTo>
                  <a:pt x="130670" y="52349"/>
                </a:lnTo>
                <a:lnTo>
                  <a:pt x="130708" y="9512"/>
                </a:lnTo>
                <a:lnTo>
                  <a:pt x="129933" y="3721"/>
                </a:lnTo>
                <a:lnTo>
                  <a:pt x="128638" y="1130"/>
                </a:lnTo>
                <a:lnTo>
                  <a:pt x="122885" y="0"/>
                </a:lnTo>
                <a:close/>
              </a:path>
              <a:path w="225425" h="126364">
                <a:moveTo>
                  <a:pt x="174345" y="4178"/>
                </a:moveTo>
                <a:lnTo>
                  <a:pt x="171970" y="6057"/>
                </a:lnTo>
                <a:lnTo>
                  <a:pt x="169625" y="11917"/>
                </a:lnTo>
                <a:lnTo>
                  <a:pt x="165793" y="20614"/>
                </a:lnTo>
                <a:lnTo>
                  <a:pt x="158016" y="36243"/>
                </a:lnTo>
                <a:lnTo>
                  <a:pt x="151245" y="46995"/>
                </a:lnTo>
                <a:lnTo>
                  <a:pt x="143192" y="56895"/>
                </a:lnTo>
                <a:lnTo>
                  <a:pt x="141220" y="58991"/>
                </a:lnTo>
                <a:lnTo>
                  <a:pt x="139115" y="61531"/>
                </a:lnTo>
                <a:lnTo>
                  <a:pt x="192117" y="61531"/>
                </a:lnTo>
                <a:lnTo>
                  <a:pt x="194698" y="56741"/>
                </a:lnTo>
                <a:lnTo>
                  <a:pt x="202064" y="46946"/>
                </a:lnTo>
                <a:lnTo>
                  <a:pt x="210216" y="35950"/>
                </a:lnTo>
                <a:lnTo>
                  <a:pt x="217340" y="25382"/>
                </a:lnTo>
                <a:lnTo>
                  <a:pt x="222681" y="13817"/>
                </a:lnTo>
                <a:lnTo>
                  <a:pt x="224510" y="8026"/>
                </a:lnTo>
                <a:lnTo>
                  <a:pt x="222897" y="5473"/>
                </a:lnTo>
                <a:lnTo>
                  <a:pt x="215950" y="4279"/>
                </a:lnTo>
                <a:lnTo>
                  <a:pt x="174345" y="41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912207" y="3617927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360006" y="179997"/>
                </a:moveTo>
                <a:lnTo>
                  <a:pt x="354775" y="223254"/>
                </a:lnTo>
                <a:lnTo>
                  <a:pt x="339914" y="262718"/>
                </a:lnTo>
                <a:lnTo>
                  <a:pt x="316676" y="297139"/>
                </a:lnTo>
                <a:lnTo>
                  <a:pt x="286310" y="325266"/>
                </a:lnTo>
                <a:lnTo>
                  <a:pt x="250069" y="345849"/>
                </a:lnTo>
                <a:lnTo>
                  <a:pt x="209204" y="357638"/>
                </a:lnTo>
                <a:lnTo>
                  <a:pt x="180009" y="359994"/>
                </a:lnTo>
                <a:lnTo>
                  <a:pt x="165246" y="359397"/>
                </a:lnTo>
                <a:lnTo>
                  <a:pt x="123113" y="350818"/>
                </a:lnTo>
                <a:lnTo>
                  <a:pt x="85188" y="333027"/>
                </a:lnTo>
                <a:lnTo>
                  <a:pt x="52724" y="307276"/>
                </a:lnTo>
                <a:lnTo>
                  <a:pt x="26969" y="274814"/>
                </a:lnTo>
                <a:lnTo>
                  <a:pt x="9177" y="236892"/>
                </a:lnTo>
                <a:lnTo>
                  <a:pt x="596" y="194760"/>
                </a:lnTo>
                <a:lnTo>
                  <a:pt x="0" y="179997"/>
                </a:lnTo>
                <a:lnTo>
                  <a:pt x="596" y="165233"/>
                </a:lnTo>
                <a:lnTo>
                  <a:pt x="9177" y="123101"/>
                </a:lnTo>
                <a:lnTo>
                  <a:pt x="26969" y="85179"/>
                </a:lnTo>
                <a:lnTo>
                  <a:pt x="52724" y="52717"/>
                </a:lnTo>
                <a:lnTo>
                  <a:pt x="85188" y="26966"/>
                </a:lnTo>
                <a:lnTo>
                  <a:pt x="123113" y="9175"/>
                </a:lnTo>
                <a:lnTo>
                  <a:pt x="165246" y="596"/>
                </a:lnTo>
                <a:lnTo>
                  <a:pt x="180009" y="0"/>
                </a:lnTo>
                <a:lnTo>
                  <a:pt x="194771" y="596"/>
                </a:lnTo>
                <a:lnTo>
                  <a:pt x="236900" y="9175"/>
                </a:lnTo>
                <a:lnTo>
                  <a:pt x="274821" y="26966"/>
                </a:lnTo>
                <a:lnTo>
                  <a:pt x="307284" y="52717"/>
                </a:lnTo>
                <a:lnTo>
                  <a:pt x="333037" y="85179"/>
                </a:lnTo>
                <a:lnTo>
                  <a:pt x="350829" y="123101"/>
                </a:lnTo>
                <a:lnTo>
                  <a:pt x="359410" y="165233"/>
                </a:lnTo>
                <a:lnTo>
                  <a:pt x="360006" y="179997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707310" y="373547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7" y="0"/>
                </a:moveTo>
                <a:lnTo>
                  <a:pt x="3428" y="0"/>
                </a:lnTo>
                <a:lnTo>
                  <a:pt x="0" y="3429"/>
                </a:lnTo>
                <a:lnTo>
                  <a:pt x="0" y="12014"/>
                </a:lnTo>
                <a:lnTo>
                  <a:pt x="3428" y="15443"/>
                </a:lnTo>
                <a:lnTo>
                  <a:pt x="11887" y="15443"/>
                </a:lnTo>
                <a:lnTo>
                  <a:pt x="15316" y="12014"/>
                </a:lnTo>
                <a:lnTo>
                  <a:pt x="15316" y="3429"/>
                </a:lnTo>
                <a:lnTo>
                  <a:pt x="11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7564527" y="369591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133235" y="0"/>
                </a:moveTo>
                <a:lnTo>
                  <a:pt x="62001" y="0"/>
                </a:lnTo>
                <a:lnTo>
                  <a:pt x="47610" y="1685"/>
                </a:lnTo>
                <a:lnTo>
                  <a:pt x="13164" y="23839"/>
                </a:lnTo>
                <a:lnTo>
                  <a:pt x="0" y="133223"/>
                </a:lnTo>
                <a:lnTo>
                  <a:pt x="1685" y="147612"/>
                </a:lnTo>
                <a:lnTo>
                  <a:pt x="23842" y="182051"/>
                </a:lnTo>
                <a:lnTo>
                  <a:pt x="133235" y="195211"/>
                </a:lnTo>
                <a:lnTo>
                  <a:pt x="147622" y="193526"/>
                </a:lnTo>
                <a:lnTo>
                  <a:pt x="160817" y="188731"/>
                </a:lnTo>
                <a:lnTo>
                  <a:pt x="172428" y="181216"/>
                </a:lnTo>
                <a:lnTo>
                  <a:pt x="173708" y="179908"/>
                </a:lnTo>
                <a:lnTo>
                  <a:pt x="62001" y="179908"/>
                </a:lnTo>
                <a:lnTo>
                  <a:pt x="47793" y="177698"/>
                </a:lnTo>
                <a:lnTo>
                  <a:pt x="18458" y="150066"/>
                </a:lnTo>
                <a:lnTo>
                  <a:pt x="15316" y="61988"/>
                </a:lnTo>
                <a:lnTo>
                  <a:pt x="17525" y="47780"/>
                </a:lnTo>
                <a:lnTo>
                  <a:pt x="45158" y="18445"/>
                </a:lnTo>
                <a:lnTo>
                  <a:pt x="173569" y="15303"/>
                </a:lnTo>
                <a:lnTo>
                  <a:pt x="171380" y="13160"/>
                </a:lnTo>
                <a:lnTo>
                  <a:pt x="159597" y="5890"/>
                </a:lnTo>
                <a:lnTo>
                  <a:pt x="146270" y="1379"/>
                </a:lnTo>
                <a:lnTo>
                  <a:pt x="133235" y="0"/>
                </a:lnTo>
                <a:close/>
              </a:path>
              <a:path w="195579" h="195579">
                <a:moveTo>
                  <a:pt x="173569" y="15303"/>
                </a:moveTo>
                <a:lnTo>
                  <a:pt x="133235" y="15303"/>
                </a:lnTo>
                <a:lnTo>
                  <a:pt x="147443" y="17513"/>
                </a:lnTo>
                <a:lnTo>
                  <a:pt x="159896" y="23683"/>
                </a:lnTo>
                <a:lnTo>
                  <a:pt x="169904" y="33123"/>
                </a:lnTo>
                <a:lnTo>
                  <a:pt x="176778" y="45145"/>
                </a:lnTo>
                <a:lnTo>
                  <a:pt x="179830" y="59059"/>
                </a:lnTo>
                <a:lnTo>
                  <a:pt x="179920" y="133223"/>
                </a:lnTo>
                <a:lnTo>
                  <a:pt x="177711" y="147430"/>
                </a:lnTo>
                <a:lnTo>
                  <a:pt x="150078" y="176766"/>
                </a:lnTo>
                <a:lnTo>
                  <a:pt x="62001" y="179908"/>
                </a:lnTo>
                <a:lnTo>
                  <a:pt x="173708" y="179908"/>
                </a:lnTo>
                <a:lnTo>
                  <a:pt x="182064" y="171372"/>
                </a:lnTo>
                <a:lnTo>
                  <a:pt x="189333" y="159590"/>
                </a:lnTo>
                <a:lnTo>
                  <a:pt x="193845" y="146261"/>
                </a:lnTo>
                <a:lnTo>
                  <a:pt x="195224" y="61988"/>
                </a:lnTo>
                <a:lnTo>
                  <a:pt x="193538" y="47601"/>
                </a:lnTo>
                <a:lnTo>
                  <a:pt x="188741" y="34406"/>
                </a:lnTo>
                <a:lnTo>
                  <a:pt x="181224" y="22795"/>
                </a:lnTo>
                <a:lnTo>
                  <a:pt x="173569" y="153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7613261" y="3742345"/>
            <a:ext cx="98425" cy="97790"/>
          </a:xfrm>
          <a:custGeom>
            <a:avLst/>
            <a:gdLst/>
            <a:ahLst/>
            <a:cxnLst/>
            <a:rect l="l" t="t" r="r" b="b"/>
            <a:pathLst>
              <a:path w="98425" h="97789">
                <a:moveTo>
                  <a:pt x="48884" y="0"/>
                </a:moveTo>
                <a:lnTo>
                  <a:pt x="11612" y="16991"/>
                </a:lnTo>
                <a:lnTo>
                  <a:pt x="0" y="42077"/>
                </a:lnTo>
                <a:lnTo>
                  <a:pt x="1564" y="58407"/>
                </a:lnTo>
                <a:lnTo>
                  <a:pt x="6471" y="72359"/>
                </a:lnTo>
                <a:lnTo>
                  <a:pt x="14220" y="83656"/>
                </a:lnTo>
                <a:lnTo>
                  <a:pt x="24309" y="92019"/>
                </a:lnTo>
                <a:lnTo>
                  <a:pt x="36237" y="97173"/>
                </a:lnTo>
                <a:lnTo>
                  <a:pt x="53802" y="96254"/>
                </a:lnTo>
                <a:lnTo>
                  <a:pt x="68606" y="92207"/>
                </a:lnTo>
                <a:lnTo>
                  <a:pt x="80544" y="85479"/>
                </a:lnTo>
                <a:lnTo>
                  <a:pt x="82495" y="83527"/>
                </a:lnTo>
                <a:lnTo>
                  <a:pt x="48884" y="83527"/>
                </a:lnTo>
                <a:lnTo>
                  <a:pt x="34963" y="80565"/>
                </a:lnTo>
                <a:lnTo>
                  <a:pt x="23803" y="72532"/>
                </a:lnTo>
                <a:lnTo>
                  <a:pt x="16689" y="60713"/>
                </a:lnTo>
                <a:lnTo>
                  <a:pt x="17762" y="43052"/>
                </a:lnTo>
                <a:lnTo>
                  <a:pt x="22926" y="29695"/>
                </a:lnTo>
                <a:lnTo>
                  <a:pt x="31321" y="20670"/>
                </a:lnTo>
                <a:lnTo>
                  <a:pt x="42087" y="16003"/>
                </a:lnTo>
                <a:lnTo>
                  <a:pt x="84287" y="16003"/>
                </a:lnTo>
                <a:lnTo>
                  <a:pt x="82617" y="13811"/>
                </a:lnTo>
                <a:lnTo>
                  <a:pt x="71884" y="5805"/>
                </a:lnTo>
                <a:lnTo>
                  <a:pt x="59275" y="1107"/>
                </a:lnTo>
                <a:lnTo>
                  <a:pt x="48884" y="0"/>
                </a:lnTo>
                <a:close/>
              </a:path>
              <a:path w="98425" h="97789">
                <a:moveTo>
                  <a:pt x="84287" y="16003"/>
                </a:moveTo>
                <a:lnTo>
                  <a:pt x="42087" y="16003"/>
                </a:lnTo>
                <a:lnTo>
                  <a:pt x="58466" y="18022"/>
                </a:lnTo>
                <a:lnTo>
                  <a:pt x="70981" y="24414"/>
                </a:lnTo>
                <a:lnTo>
                  <a:pt x="79244" y="34196"/>
                </a:lnTo>
                <a:lnTo>
                  <a:pt x="82862" y="46381"/>
                </a:lnTo>
                <a:lnTo>
                  <a:pt x="80230" y="61485"/>
                </a:lnTo>
                <a:lnTo>
                  <a:pt x="72885" y="73262"/>
                </a:lnTo>
                <a:lnTo>
                  <a:pt x="61957" y="80885"/>
                </a:lnTo>
                <a:lnTo>
                  <a:pt x="48884" y="83527"/>
                </a:lnTo>
                <a:lnTo>
                  <a:pt x="82495" y="83527"/>
                </a:lnTo>
                <a:lnTo>
                  <a:pt x="89512" y="76511"/>
                </a:lnTo>
                <a:lnTo>
                  <a:pt x="95406" y="65748"/>
                </a:lnTo>
                <a:lnTo>
                  <a:pt x="98120" y="53635"/>
                </a:lnTo>
                <a:lnTo>
                  <a:pt x="96279" y="38132"/>
                </a:lnTo>
                <a:lnTo>
                  <a:pt x="90930" y="24722"/>
                </a:lnTo>
                <a:lnTo>
                  <a:pt x="84287" y="16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7486550" y="3617927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359994" y="179997"/>
                </a:moveTo>
                <a:lnTo>
                  <a:pt x="354762" y="223254"/>
                </a:lnTo>
                <a:lnTo>
                  <a:pt x="339901" y="262718"/>
                </a:lnTo>
                <a:lnTo>
                  <a:pt x="316663" y="297139"/>
                </a:lnTo>
                <a:lnTo>
                  <a:pt x="286298" y="325266"/>
                </a:lnTo>
                <a:lnTo>
                  <a:pt x="250057" y="345849"/>
                </a:lnTo>
                <a:lnTo>
                  <a:pt x="209191" y="357638"/>
                </a:lnTo>
                <a:lnTo>
                  <a:pt x="179997" y="359994"/>
                </a:lnTo>
                <a:lnTo>
                  <a:pt x="165233" y="359397"/>
                </a:lnTo>
                <a:lnTo>
                  <a:pt x="123101" y="350818"/>
                </a:lnTo>
                <a:lnTo>
                  <a:pt x="85179" y="333027"/>
                </a:lnTo>
                <a:lnTo>
                  <a:pt x="52717" y="307276"/>
                </a:lnTo>
                <a:lnTo>
                  <a:pt x="26966" y="274814"/>
                </a:lnTo>
                <a:lnTo>
                  <a:pt x="9175" y="236892"/>
                </a:lnTo>
                <a:lnTo>
                  <a:pt x="596" y="194760"/>
                </a:lnTo>
                <a:lnTo>
                  <a:pt x="0" y="179997"/>
                </a:lnTo>
                <a:lnTo>
                  <a:pt x="596" y="165233"/>
                </a:lnTo>
                <a:lnTo>
                  <a:pt x="9175" y="123101"/>
                </a:lnTo>
                <a:lnTo>
                  <a:pt x="26966" y="85179"/>
                </a:lnTo>
                <a:lnTo>
                  <a:pt x="52717" y="52717"/>
                </a:lnTo>
                <a:lnTo>
                  <a:pt x="85179" y="26966"/>
                </a:lnTo>
                <a:lnTo>
                  <a:pt x="123101" y="9175"/>
                </a:lnTo>
                <a:lnTo>
                  <a:pt x="165233" y="596"/>
                </a:lnTo>
                <a:lnTo>
                  <a:pt x="179997" y="0"/>
                </a:lnTo>
                <a:lnTo>
                  <a:pt x="194758" y="596"/>
                </a:lnTo>
                <a:lnTo>
                  <a:pt x="236887" y="9175"/>
                </a:lnTo>
                <a:lnTo>
                  <a:pt x="274808" y="26966"/>
                </a:lnTo>
                <a:lnTo>
                  <a:pt x="307271" y="52717"/>
                </a:lnTo>
                <a:lnTo>
                  <a:pt x="333024" y="85179"/>
                </a:lnTo>
                <a:lnTo>
                  <a:pt x="350817" y="123101"/>
                </a:lnTo>
                <a:lnTo>
                  <a:pt x="359397" y="165233"/>
                </a:lnTo>
                <a:lnTo>
                  <a:pt x="359994" y="179997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7210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4212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9791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8153"/>
            <a:ext cx="2383636" cy="68498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773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8727D6-C284-41D8-96C2-0D695B451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4D2CCE-85FD-4DC5-9D62-0EF0F3F71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203CF5-E217-49B2-9B19-03F2D2D4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704708-7261-4020-AA4D-D4A17219B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D2CA65-E4F6-4936-9103-ACD9C001A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31990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F2F21-505D-42A8-995A-4FEF4AF4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431E63-12ED-4D21-9CD9-1015825F2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B2BCE1-C95E-4C1D-84F5-2C9592822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03499C-2522-4006-BFC6-1FA598AA7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8D7F85-4EEB-4CD7-932D-13D71158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6842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9E9BF-C6CE-4A50-9CE1-5CFE821AF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BB0976-4702-4006-97DC-E8ECE75DC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775CD6-BD8A-4FB8-A00C-476BF13BB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2C4C9F-E268-4D4C-8032-C274934E0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C0B86C-2ED0-4FB4-B445-789D369E4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8506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1AB03-6EF4-46F2-8ACC-4E5084A2B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A1CB9C-1E69-4278-A243-345EC3366C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C74AA1-2593-4E6D-B24B-D44ED4857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DD6705-ADAD-46FC-8B17-A573F6574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0C481A-EF65-40F8-9CFB-BD7F5E010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E49CEE-2D28-4F63-B860-E3F0A88C4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67572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BE38D9-C22F-4571-8200-9058099D1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A14E77-585C-4DAA-A733-C5E1069F5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60C121-A4E6-42C1-925F-F480CAEFB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EE62C8-A1FB-409C-B1C4-48B15DACF1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2F5CB61-3179-4D01-935C-D84D2A1D8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933466D-CB72-449A-8C56-8A9C45FE0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33FDF7-D105-4849-9E11-C3D505D59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918DED1-0455-4EA8-9F28-79FF97371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1736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B2E12E-3A52-4DA0-AAA5-51CB052FD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6B5791-A0CB-4E88-84A3-0B5787CFB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0D9BDEF-23BD-4884-A905-6C43E957B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B152E1C-8724-4293-8AE4-A1838094B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3916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0044B76-D7B4-412B-BA82-F7EE58158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B84D81C-1668-4A68-952E-7CC68B38C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87EF33-6EC1-43EB-B1FF-BD3F8C5C0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624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3591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B86492-1068-45F4-930A-B7CFE83E2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0185EB-CB65-4C1B-92F9-A3417897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96DDD0-9B88-4F59-9525-2BA636FA8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F58A82-7962-467C-B3E4-2D74F889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29F0EB-AD6F-414A-8569-AC0F4890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DE1C9E-38C7-4F1D-9617-EA503F811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1836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808279-ECEE-486A-BE88-B29C0BD67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3CFD18-DAD5-4C36-9C8A-DC089DBD36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3EBFA8-0C10-42C9-9565-D8C50E784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E65250-2FC5-4A64-B2AC-2E34A23B9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62EB04-E8AF-42E6-A68F-03C3E1B39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D260ED-E977-449B-850A-0D7F6D52C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24818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471C5-0782-4A50-AE0F-85867AB66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B16D42-163B-4B27-97EB-C814657D9F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DCE85C-9888-4079-B848-DD3633B0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A9DAEC-EB7D-480E-85C9-5CC7DFC26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5EA08C-F574-4A3C-A5E4-3B2CE6C21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46485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A09398B-44F3-4181-BC82-9D88FC07E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D04CA0-ADF2-4657-9252-B2F6BD0D2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01B1A7-FCD7-4ED4-AD16-0371CB579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CF469-022E-4674-BC40-957CAF66E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470682-59A3-4243-9F07-43BBC0875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3728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8153"/>
            <a:ext cx="2383636" cy="68498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00788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CFBA-B524-4360-BA7E-526ACE8311CA}" type="datetime1">
              <a:rPr lang="ru-RU" smtClean="0"/>
              <a:pPr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7068193-62BF-404B-83D3-3D0FAF7F3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6334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C5432-2457-42FA-BCDD-106010276A1E}" type="datetime1">
              <a:rPr lang="ru-RU" smtClean="0"/>
              <a:pPr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68193-62BF-404B-83D3-3D0FAF7F36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22253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F0842-BA64-4C63-9707-537E72B0EB00}" type="datetime1">
              <a:rPr lang="ru-RU" smtClean="0"/>
              <a:pPr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7068193-62BF-404B-83D3-3D0FAF7F3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1614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5453-ECE5-4496-9594-1622837F777D}" type="datetime1">
              <a:rPr lang="ru-RU" smtClean="0"/>
              <a:pPr/>
              <a:t>10.10.2023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7068193-62BF-404B-83D3-3D0FAF7F3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4012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A3AA1-2027-4288-811E-A1E458957F34}" type="datetime1">
              <a:rPr lang="ru-RU" smtClean="0"/>
              <a:pPr/>
              <a:t>10.10.2023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7068193-62BF-404B-83D3-3D0FAF7F3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03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35910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80B14-C139-4A9F-BF13-AA022D7BD286}" type="datetime1">
              <a:rPr lang="ru-RU" smtClean="0"/>
              <a:pPr/>
              <a:t>10.10.2023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68193-62BF-404B-83D3-3D0FAF7F3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655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BB791-C7F5-4EC2-A335-AB3C8007321E}" type="datetime1">
              <a:rPr lang="ru-RU" smtClean="0"/>
              <a:pPr/>
              <a:t>10.10.2023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68193-62BF-404B-83D3-3D0FAF7F3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6311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06708-9613-4C6D-A358-C08E7ABA95AA}" type="datetime1">
              <a:rPr lang="ru-RU" smtClean="0"/>
              <a:pPr/>
              <a:t>10.10.2023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68193-62BF-404B-83D3-3D0FAF7F3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08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222BA-078B-4B39-804C-5BB571AB9B24}" type="datetime1">
              <a:rPr lang="ru-RU" smtClean="0"/>
              <a:pPr/>
              <a:t>10.10.2023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7068193-62BF-404B-83D3-3D0FAF7F3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3977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B9F78-143D-4015-A55F-1554C5551843}" type="datetime1">
              <a:rPr lang="ru-RU" smtClean="0"/>
              <a:pPr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7068193-62BF-404B-83D3-3D0FAF7F3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480855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B9F78-143D-4015-A55F-1554C5551843}" type="datetime1">
              <a:rPr lang="ru-RU" smtClean="0"/>
              <a:pPr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7068193-62BF-404B-83D3-3D0FAF7F36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719193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B9F78-143D-4015-A55F-1554C5551843}" type="datetime1">
              <a:rPr lang="ru-RU" smtClean="0"/>
              <a:pPr/>
              <a:t>10.10.2023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7068193-62BF-404B-83D3-3D0FAF7F3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930685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B9F78-143D-4015-A55F-1554C5551843}" type="datetime1">
              <a:rPr lang="ru-RU" smtClean="0"/>
              <a:pPr/>
              <a:t>10.10.2023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7068193-62BF-404B-83D3-3D0FAF7F36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5366260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B9F78-143D-4015-A55F-1554C5551843}" type="datetime1">
              <a:rPr lang="ru-RU" smtClean="0"/>
              <a:pPr/>
              <a:t>10.10.2023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7068193-62BF-404B-83D3-3D0FAF7F3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5361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4C52-BC7F-442A-A5A4-CE298CF403EB}" type="datetime1">
              <a:rPr lang="ru-RU" smtClean="0"/>
              <a:pPr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68193-62BF-404B-83D3-3D0FAF7F3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559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8153"/>
            <a:ext cx="2383636" cy="68498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03974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7DEBB-F4D7-41A5-B094-E12338376228}" type="datetime1">
              <a:rPr lang="ru-RU" smtClean="0"/>
              <a:pPr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68193-62BF-404B-83D3-3D0FAF7F3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1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8727D6-C284-41D8-96C2-0D695B451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4D2CCE-85FD-4DC5-9D62-0EF0F3F71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203CF5-E217-49B2-9B19-03F2D2D4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704708-7261-4020-AA4D-D4A17219B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D2CA65-E4F6-4936-9103-ACD9C001A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2625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F2F21-505D-42A8-995A-4FEF4AF4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431E63-12ED-4D21-9CD9-1015825F2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B2BCE1-C95E-4C1D-84F5-2C9592822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03499C-2522-4006-BFC6-1FA598AA7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8D7F85-4EEB-4CD7-932D-13D71158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4833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9E9BF-C6CE-4A50-9CE1-5CFE821AF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BB0976-4702-4006-97DC-E8ECE75DC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775CD6-BD8A-4FB8-A00C-476BF13BB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2C4C9F-E268-4D4C-8032-C274934E0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C0B86C-2ED0-4FB4-B445-789D369E4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6799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1AB03-6EF4-46F2-8ACC-4E5084A2B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A1CB9C-1E69-4278-A243-345EC3366C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C74AA1-2593-4E6D-B24B-D44ED4857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DD6705-ADAD-46FC-8B17-A573F6574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0C481A-EF65-40F8-9CFB-BD7F5E010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E49CEE-2D28-4F63-B860-E3F0A88C4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93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08385" y="839503"/>
            <a:ext cx="8581578" cy="406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17" y="1577340"/>
            <a:ext cx="10978514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1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B9F78-143D-4015-A55F-1554C5551843}" type="datetime1">
              <a:rPr lang="ru-RU" smtClean="0"/>
              <a:pPr/>
              <a:t>10.10.2023</a:t>
            </a:fld>
            <a:endParaRPr lang="ru-RU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68193-62BF-404B-83D3-3D0FAF7F3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98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BD4DB-AC6C-4240-A3EB-5E243F5F0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9B6507-A049-4BD5-AF06-23EA3E3A5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00216F-CD71-438E-8006-C93D334CA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77881E-481B-4772-A92C-193E3224A0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BC66E2-E5E7-43BB-AB3B-3A178C30F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257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08385" y="839503"/>
            <a:ext cx="8581578" cy="406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17" y="1577340"/>
            <a:ext cx="10978514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1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B9F78-143D-4015-A55F-1554C5551843}" type="datetime1">
              <a:rPr lang="ru-RU" smtClean="0"/>
              <a:pPr/>
              <a:t>10.10.2023</a:t>
            </a:fld>
            <a:endParaRPr lang="ru-RU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68193-62BF-404B-83D3-3D0FAF7F3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49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BD4DB-AC6C-4240-A3EB-5E243F5F0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9B6507-A049-4BD5-AF06-23EA3E3A5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00216F-CD71-438E-8006-C93D334CA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5E9E0-E4F3-4E97-BC39-6B8D8A67A379}" type="datetimeFigureOut">
              <a:rPr lang="ru-RU" smtClean="0"/>
              <a:t>10.10.2023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77881E-481B-4772-A92C-193E3224A0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BC66E2-E5E7-43BB-AB3B-3A178C30F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B2237-BA7D-4B80-8FFD-D9871793FEA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24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B9F78-143D-4015-A55F-1554C5551843}" type="datetime1">
              <a:rPr lang="ru-RU" smtClean="0"/>
              <a:pPr/>
              <a:t>10.10.2023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7068193-62BF-404B-83D3-3D0FAF7F36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89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090" r:id="rId12"/>
    <p:sldLayoutId id="2147484091" r:id="rId13"/>
    <p:sldLayoutId id="2147484092" r:id="rId14"/>
    <p:sldLayoutId id="2147484093" r:id="rId15"/>
    <p:sldLayoutId id="2147484094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2.png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08283"/>
            <a:ext cx="121920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0" y="560642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53E2821-99CB-4C13-AA5F-9F0DAE5A181B}"/>
              </a:ext>
            </a:extLst>
          </p:cNvPr>
          <p:cNvSpPr txBox="1"/>
          <p:nvPr/>
        </p:nvSpPr>
        <p:spPr>
          <a:xfrm>
            <a:off x="2812869" y="2323071"/>
            <a:ext cx="8194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ФАБРИКА ПРОЦЕССОВ «ЛЕТНИЙ ЛАГЕРЬ»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CFC625-5F16-46D2-903F-34EDCE9BBCA9}"/>
              </a:ext>
            </a:extLst>
          </p:cNvPr>
          <p:cNvSpPr txBox="1"/>
          <p:nvPr/>
        </p:nvSpPr>
        <p:spPr>
          <a:xfrm>
            <a:off x="5638800" y="297833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F2A079-A7A8-4D18-B82F-54875191D577}"/>
              </a:ext>
            </a:extLst>
          </p:cNvPr>
          <p:cNvSpPr txBox="1"/>
          <p:nvPr/>
        </p:nvSpPr>
        <p:spPr>
          <a:xfrm flipH="1">
            <a:off x="3716381" y="645979"/>
            <a:ext cx="6054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ГАНОУ ВО «Региональный центр выявления, поддержки и развития способностей и талантов у детей и молодежи «Орион»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Прямоугольник 1"/>
          <p:cNvSpPr/>
          <p:nvPr/>
        </p:nvSpPr>
        <p:spPr>
          <a:xfrm>
            <a:off x="1636211" y="75560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1.2. Номенклатура бланков документов для сценария: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797588"/>
              </p:ext>
            </p:extLst>
          </p:nvPr>
        </p:nvGraphicFramePr>
        <p:xfrm>
          <a:off x="1195068" y="1501467"/>
          <a:ext cx="3662357" cy="4730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56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82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Наименование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Количество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04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Ведомости регистрации участников лагеря</a:t>
                      </a:r>
                    </a:p>
                    <a:p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8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Ведомость проведения медицинского осмотра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8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Ведомость расселения и распределения в отряд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04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Свидетельство о рождении </a:t>
                      </a:r>
                    </a:p>
                    <a:p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98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СНИЛС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98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Согласите на обработку персональных данных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788753"/>
              </p:ext>
            </p:extLst>
          </p:nvPr>
        </p:nvGraphicFramePr>
        <p:xfrm>
          <a:off x="5757145" y="1501467"/>
          <a:ext cx="3950132" cy="3779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8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6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990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Наименование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Количество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05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Полис страхования от несчастных случаев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7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Справка 079-У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91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Прививочный сертификат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105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Справки об </a:t>
                      </a:r>
                      <a:r>
                        <a:rPr kumimoji="0" lang="ru-RU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эпидокуружении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105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  <a:p>
                      <a:pPr algn="ctr"/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Согласие на медицинское вмешательство </a:t>
                      </a:r>
                    </a:p>
                    <a:p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Медицинский полис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шт.</a:t>
                      </a:r>
                    </a:p>
                    <a:p>
                      <a:pPr algn="ctr"/>
                      <a:endParaRPr lang="ru-RU" sz="140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ru-RU" sz="140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ru-RU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шт.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821A60-A827-440D-96D0-D4144157A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452" y="127507"/>
            <a:ext cx="5627096" cy="530398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EBF3067B-A80C-46C1-8F14-E37F5071F4E3}"/>
              </a:ext>
            </a:extLst>
          </p:cNvPr>
          <p:cNvCxnSpPr>
            <a:cxnSpLocks/>
          </p:cNvCxnSpPr>
          <p:nvPr/>
        </p:nvCxnSpPr>
        <p:spPr>
          <a:xfrm>
            <a:off x="5757145" y="4885509"/>
            <a:ext cx="3950132" cy="0"/>
          </a:xfrm>
          <a:prstGeom prst="line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/>
          <p:cNvSpPr/>
          <p:nvPr/>
        </p:nvSpPr>
        <p:spPr>
          <a:xfrm>
            <a:off x="1795394" y="714449"/>
            <a:ext cx="102000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 СХЕМА РАССТАНОВКИ РАБОЧИХ МЕСТ В ПЕРВОМ РАУНДЕ 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1220724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543E0B-7469-43DC-9670-8259D84FA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238" y="118907"/>
            <a:ext cx="5633192" cy="5303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CCBE34-9B98-402B-BD41-B7C3AA185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021" y="1352006"/>
            <a:ext cx="9788434" cy="524037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/>
          <p:cNvSpPr/>
          <p:nvPr/>
        </p:nvSpPr>
        <p:spPr>
          <a:xfrm>
            <a:off x="1927421" y="740312"/>
            <a:ext cx="10772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1.4 КОМПЛЕКТАЦИЯ РАБОЧИХ МЕСТ. СТАНДАРТ ПОДГОТОВКИ РАБОЧИХ МЕСТ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1220724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12482" y="1674674"/>
            <a:ext cx="4800812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Рабочее место начальника лагеря: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99A815-DCBB-4B81-8251-B9666E05B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333" y="77885"/>
            <a:ext cx="5633192" cy="53039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E84388-170D-4C1F-8FC7-223AE92B3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17" y="2171669"/>
            <a:ext cx="6548930" cy="3579986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492E9A0B-90C4-435E-9D2D-5C9605F5AC74}"/>
              </a:ext>
            </a:extLst>
          </p:cNvPr>
          <p:cNvSpPr/>
          <p:nvPr/>
        </p:nvSpPr>
        <p:spPr>
          <a:xfrm>
            <a:off x="4025153" y="2402540"/>
            <a:ext cx="313765" cy="2661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B951FA84-B5D8-40E2-94D7-679E18143B5B}"/>
              </a:ext>
            </a:extLst>
          </p:cNvPr>
          <p:cNvSpPr/>
          <p:nvPr/>
        </p:nvSpPr>
        <p:spPr>
          <a:xfrm>
            <a:off x="5356411" y="3402791"/>
            <a:ext cx="313765" cy="3205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0D33DA52-F32B-493E-B191-3E252BA52972}"/>
              </a:ext>
            </a:extLst>
          </p:cNvPr>
          <p:cNvSpPr/>
          <p:nvPr/>
        </p:nvSpPr>
        <p:spPr>
          <a:xfrm>
            <a:off x="3236259" y="4563034"/>
            <a:ext cx="271077" cy="22130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D6D75E64-388B-44A9-BD95-EAD19DCF25BC}"/>
              </a:ext>
            </a:extLst>
          </p:cNvPr>
          <p:cNvSpPr/>
          <p:nvPr/>
        </p:nvSpPr>
        <p:spPr>
          <a:xfrm>
            <a:off x="2436055" y="3326408"/>
            <a:ext cx="304800" cy="270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029C059B-D3E5-4F1B-8F66-AA8BDDD68FE7}"/>
              </a:ext>
            </a:extLst>
          </p:cNvPr>
          <p:cNvSpPr/>
          <p:nvPr/>
        </p:nvSpPr>
        <p:spPr>
          <a:xfrm>
            <a:off x="1510559" y="3167392"/>
            <a:ext cx="259979" cy="2481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023D7CEA-72CB-4AE3-B9A4-BA29870624DE}"/>
              </a:ext>
            </a:extLst>
          </p:cNvPr>
          <p:cNvSpPr/>
          <p:nvPr/>
        </p:nvSpPr>
        <p:spPr>
          <a:xfrm>
            <a:off x="2483224" y="4894728"/>
            <a:ext cx="277907" cy="2700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828FBB66-0B3D-495F-B477-13F1896C2BB1}"/>
              </a:ext>
            </a:extLst>
          </p:cNvPr>
          <p:cNvSpPr/>
          <p:nvPr/>
        </p:nvSpPr>
        <p:spPr>
          <a:xfrm>
            <a:off x="1770538" y="4242436"/>
            <a:ext cx="313765" cy="3205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0C5328-6A33-4A30-9070-D977DE325A0B}"/>
              </a:ext>
            </a:extLst>
          </p:cNvPr>
          <p:cNvSpPr txBox="1"/>
          <p:nvPr/>
        </p:nvSpPr>
        <p:spPr>
          <a:xfrm>
            <a:off x="7404847" y="1470212"/>
            <a:ext cx="41709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F2D69"/>
                </a:solidFill>
              </a:rPr>
              <a:t>Место включает:</a:t>
            </a:r>
          </a:p>
          <a:p>
            <a:r>
              <a:rPr lang="ru-RU" dirty="0">
                <a:solidFill>
                  <a:srgbClr val="0F2D69"/>
                </a:solidFill>
              </a:rPr>
              <a:t>1 – стул</a:t>
            </a:r>
          </a:p>
          <a:p>
            <a:r>
              <a:rPr lang="ru-RU" dirty="0">
                <a:solidFill>
                  <a:srgbClr val="0F2D69"/>
                </a:solidFill>
              </a:rPr>
              <a:t>2 – стол</a:t>
            </a:r>
          </a:p>
          <a:p>
            <a:r>
              <a:rPr lang="ru-RU" dirty="0">
                <a:solidFill>
                  <a:srgbClr val="0F2D69"/>
                </a:solidFill>
              </a:rPr>
              <a:t>3 – органайзер для канцтоваров</a:t>
            </a:r>
          </a:p>
          <a:p>
            <a:r>
              <a:rPr lang="ru-RU" dirty="0">
                <a:solidFill>
                  <a:srgbClr val="0F2D69"/>
                </a:solidFill>
              </a:rPr>
              <a:t>4 – табличка </a:t>
            </a:r>
          </a:p>
          <a:p>
            <a:r>
              <a:rPr lang="ru-RU" dirty="0">
                <a:solidFill>
                  <a:srgbClr val="0F2D69"/>
                </a:solidFill>
              </a:rPr>
              <a:t>5 – ведомости регистрации, расселения и медицинского осмотра</a:t>
            </a:r>
          </a:p>
          <a:p>
            <a:endParaRPr lang="ru-RU" dirty="0">
              <a:solidFill>
                <a:srgbClr val="0F2D69"/>
              </a:solidFill>
            </a:endParaRPr>
          </a:p>
          <a:p>
            <a:r>
              <a:rPr lang="ru-RU" b="1" dirty="0">
                <a:solidFill>
                  <a:srgbClr val="0F2D69"/>
                </a:solidFill>
              </a:rPr>
              <a:t>Имитация 5С</a:t>
            </a:r>
          </a:p>
          <a:p>
            <a:r>
              <a:rPr lang="ru-RU" dirty="0">
                <a:solidFill>
                  <a:srgbClr val="0F2D69"/>
                </a:solidFill>
              </a:rPr>
              <a:t>6 – стаканы</a:t>
            </a:r>
          </a:p>
          <a:p>
            <a:r>
              <a:rPr lang="ru-RU" dirty="0">
                <a:solidFill>
                  <a:srgbClr val="0F2D69"/>
                </a:solidFill>
              </a:rPr>
              <a:t>7 – папки, документы другие предметы, имитирующие беспорядок.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2154752" y="679257"/>
            <a:ext cx="7882493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Рабочее место Регистраторов №1 и №2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8D510D-3237-41BF-B3CE-3691F1155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980" y="101219"/>
            <a:ext cx="5633192" cy="5303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0801FC-95AB-4739-95B4-56158E634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13" y="1338897"/>
            <a:ext cx="7076963" cy="4452302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817BE558-E2C9-46B5-B312-8C4B8CC9E6FF}"/>
              </a:ext>
            </a:extLst>
          </p:cNvPr>
          <p:cNvSpPr/>
          <p:nvPr/>
        </p:nvSpPr>
        <p:spPr>
          <a:xfrm>
            <a:off x="3696037" y="3944469"/>
            <a:ext cx="349623" cy="3406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355E5FF5-6E22-4B95-89B2-BE8408FEE5A6}"/>
              </a:ext>
            </a:extLst>
          </p:cNvPr>
          <p:cNvSpPr/>
          <p:nvPr/>
        </p:nvSpPr>
        <p:spPr>
          <a:xfrm>
            <a:off x="4359424" y="2698376"/>
            <a:ext cx="349623" cy="3406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A49484F7-3535-4FC4-8590-CAA157778E6F}"/>
              </a:ext>
            </a:extLst>
          </p:cNvPr>
          <p:cNvSpPr/>
          <p:nvPr/>
        </p:nvSpPr>
        <p:spPr>
          <a:xfrm>
            <a:off x="2316704" y="3774140"/>
            <a:ext cx="349623" cy="3406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DFB22B3-957B-45BB-9493-6F32F2A84C8C}"/>
              </a:ext>
            </a:extLst>
          </p:cNvPr>
          <p:cNvSpPr/>
          <p:nvPr/>
        </p:nvSpPr>
        <p:spPr>
          <a:xfrm>
            <a:off x="5746375" y="3224389"/>
            <a:ext cx="349623" cy="3406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E3AE3B-60C6-4510-9934-FF6B6E47068C}"/>
              </a:ext>
            </a:extLst>
          </p:cNvPr>
          <p:cNvSpPr txBox="1"/>
          <p:nvPr/>
        </p:nvSpPr>
        <p:spPr>
          <a:xfrm>
            <a:off x="8165952" y="1523104"/>
            <a:ext cx="37033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Место включает:</a:t>
            </a:r>
          </a:p>
          <a:p>
            <a:r>
              <a:rPr lang="ru-RU" dirty="0">
                <a:solidFill>
                  <a:srgbClr val="002060"/>
                </a:solidFill>
              </a:rPr>
              <a:t>1 – стол</a:t>
            </a:r>
          </a:p>
          <a:p>
            <a:r>
              <a:rPr lang="ru-RU" dirty="0">
                <a:solidFill>
                  <a:srgbClr val="002060"/>
                </a:solidFill>
              </a:rPr>
              <a:t>2 – стакан с ручками </a:t>
            </a:r>
          </a:p>
          <a:p>
            <a:r>
              <a:rPr lang="ru-RU" dirty="0">
                <a:solidFill>
                  <a:srgbClr val="002060"/>
                </a:solidFill>
              </a:rPr>
              <a:t>3 – ведомость регистрации участников лагеря</a:t>
            </a:r>
          </a:p>
          <a:p>
            <a:r>
              <a:rPr lang="ru-RU" dirty="0">
                <a:solidFill>
                  <a:srgbClr val="002060"/>
                </a:solidFill>
              </a:rPr>
              <a:t>4 – папка для приема документов участников лагеря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6307" y="834319"/>
            <a:ext cx="610748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Рабочее место коменданта лагеря: 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9827E0-E678-47A8-8E48-B0F20954D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4271"/>
            <a:ext cx="5633192" cy="5303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6C8F03-02E6-4045-B6BF-1C40313C8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93" y="1604771"/>
            <a:ext cx="6351330" cy="3630527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DC6C1A75-DC16-4498-B8A2-FC3C9063F2F8}"/>
              </a:ext>
            </a:extLst>
          </p:cNvPr>
          <p:cNvSpPr/>
          <p:nvPr/>
        </p:nvSpPr>
        <p:spPr>
          <a:xfrm>
            <a:off x="2725271" y="2752165"/>
            <a:ext cx="358588" cy="349623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ED98A2AF-6EE9-4ED9-8B02-8229720771CC}"/>
              </a:ext>
            </a:extLst>
          </p:cNvPr>
          <p:cNvSpPr/>
          <p:nvPr/>
        </p:nvSpPr>
        <p:spPr>
          <a:xfrm>
            <a:off x="2008094" y="3863788"/>
            <a:ext cx="331694" cy="304800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009182CC-C82F-436C-A454-76B428E6345C}"/>
              </a:ext>
            </a:extLst>
          </p:cNvPr>
          <p:cNvSpPr/>
          <p:nvPr/>
        </p:nvSpPr>
        <p:spPr>
          <a:xfrm>
            <a:off x="4440753" y="3245224"/>
            <a:ext cx="358588" cy="349623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F95A78-FAE0-4E7B-976A-149D3FB2E961}"/>
              </a:ext>
            </a:extLst>
          </p:cNvPr>
          <p:cNvSpPr txBox="1"/>
          <p:nvPr/>
        </p:nvSpPr>
        <p:spPr>
          <a:xfrm>
            <a:off x="7906871" y="1308847"/>
            <a:ext cx="33976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F2D69"/>
                </a:solidFill>
              </a:rPr>
              <a:t>Место включает:</a:t>
            </a:r>
          </a:p>
          <a:p>
            <a:r>
              <a:rPr lang="ru-RU" dirty="0">
                <a:solidFill>
                  <a:srgbClr val="0F2D69"/>
                </a:solidFill>
              </a:rPr>
              <a:t>1 – стол</a:t>
            </a:r>
          </a:p>
          <a:p>
            <a:r>
              <a:rPr lang="ru-RU" dirty="0">
                <a:solidFill>
                  <a:srgbClr val="0F2D69"/>
                </a:solidFill>
              </a:rPr>
              <a:t>2 – ведомость расселения участников лагеря </a:t>
            </a:r>
          </a:p>
          <a:p>
            <a:r>
              <a:rPr lang="ru-RU" dirty="0">
                <a:solidFill>
                  <a:srgbClr val="0F2D69"/>
                </a:solidFill>
              </a:rPr>
              <a:t>3 – стакан с ручками и корректор 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714048" y="688553"/>
            <a:ext cx="6623127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Рабочее место медицинского работника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72A61A-0647-460A-A51E-A6BAAD5C4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402" y="128197"/>
            <a:ext cx="5633192" cy="5303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D82EBE-196F-4776-8298-4F185ECFD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53" y="1501678"/>
            <a:ext cx="7799294" cy="419090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A625CFD4-6D5B-4F33-8140-D97BC2523180}"/>
              </a:ext>
            </a:extLst>
          </p:cNvPr>
          <p:cNvSpPr/>
          <p:nvPr/>
        </p:nvSpPr>
        <p:spPr>
          <a:xfrm>
            <a:off x="2716306" y="3142128"/>
            <a:ext cx="340659" cy="286871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F2D69"/>
                </a:solidFill>
              </a:rPr>
              <a:t>2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F3F5B90F-8D24-4C5F-8CE1-0254E143F55F}"/>
              </a:ext>
            </a:extLst>
          </p:cNvPr>
          <p:cNvSpPr/>
          <p:nvPr/>
        </p:nvSpPr>
        <p:spPr>
          <a:xfrm>
            <a:off x="2061883" y="3742765"/>
            <a:ext cx="340659" cy="286871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F2D69"/>
                </a:solidFill>
              </a:rPr>
              <a:t>3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A218B481-D67D-43E1-B012-CCC58BD9A4AF}"/>
              </a:ext>
            </a:extLst>
          </p:cNvPr>
          <p:cNvSpPr/>
          <p:nvPr/>
        </p:nvSpPr>
        <p:spPr>
          <a:xfrm>
            <a:off x="4267200" y="1721572"/>
            <a:ext cx="340659" cy="286871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F2D69"/>
                </a:solidFill>
              </a:rPr>
              <a:t>1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93AD125E-E107-4F63-A4B4-E598E003BA25}"/>
              </a:ext>
            </a:extLst>
          </p:cNvPr>
          <p:cNvSpPr/>
          <p:nvPr/>
        </p:nvSpPr>
        <p:spPr>
          <a:xfrm>
            <a:off x="4383743" y="4159623"/>
            <a:ext cx="331694" cy="286871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F2D69"/>
                </a:solidFill>
              </a:rPr>
              <a:t>4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CC3EAF38-01E0-4EEE-90DD-AFD0FDB8FD08}"/>
              </a:ext>
            </a:extLst>
          </p:cNvPr>
          <p:cNvSpPr/>
          <p:nvPr/>
        </p:nvSpPr>
        <p:spPr>
          <a:xfrm>
            <a:off x="6347012" y="3285564"/>
            <a:ext cx="340659" cy="286871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F2D69"/>
                </a:solidFill>
              </a:rPr>
              <a:t>6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B6A727D-C3CF-45E0-890D-55225FE3FD42}"/>
              </a:ext>
            </a:extLst>
          </p:cNvPr>
          <p:cNvSpPr/>
          <p:nvPr/>
        </p:nvSpPr>
        <p:spPr>
          <a:xfrm>
            <a:off x="6580094" y="4706470"/>
            <a:ext cx="340659" cy="286871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F2D69"/>
                </a:solidFill>
              </a:rPr>
              <a:t>7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D72E2393-AE6D-4586-9B5A-E6C8FB273866}"/>
              </a:ext>
            </a:extLst>
          </p:cNvPr>
          <p:cNvSpPr/>
          <p:nvPr/>
        </p:nvSpPr>
        <p:spPr>
          <a:xfrm>
            <a:off x="5441577" y="4563034"/>
            <a:ext cx="340659" cy="286871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F2D69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776AB4-9E96-4782-A2FD-FC959B292F90}"/>
              </a:ext>
            </a:extLst>
          </p:cNvPr>
          <p:cNvSpPr txBox="1"/>
          <p:nvPr/>
        </p:nvSpPr>
        <p:spPr>
          <a:xfrm>
            <a:off x="8606118" y="1344706"/>
            <a:ext cx="30928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F2D69"/>
                </a:solidFill>
              </a:rPr>
              <a:t>Место включает:</a:t>
            </a:r>
          </a:p>
          <a:p>
            <a:r>
              <a:rPr lang="ru-RU" dirty="0">
                <a:solidFill>
                  <a:srgbClr val="0F2D69"/>
                </a:solidFill>
              </a:rPr>
              <a:t>1 – стул</a:t>
            </a:r>
          </a:p>
          <a:p>
            <a:r>
              <a:rPr lang="ru-RU" dirty="0">
                <a:solidFill>
                  <a:srgbClr val="0F2D69"/>
                </a:solidFill>
              </a:rPr>
              <a:t>2 – стол</a:t>
            </a:r>
          </a:p>
          <a:p>
            <a:r>
              <a:rPr lang="ru-RU" dirty="0">
                <a:solidFill>
                  <a:srgbClr val="0F2D69"/>
                </a:solidFill>
              </a:rPr>
              <a:t>3 – стакан с ручками</a:t>
            </a:r>
          </a:p>
          <a:p>
            <a:r>
              <a:rPr lang="ru-RU" dirty="0">
                <a:solidFill>
                  <a:srgbClr val="0F2D69"/>
                </a:solidFill>
              </a:rPr>
              <a:t>4 – ведомость медицинского осмотра участников лагеря</a:t>
            </a:r>
          </a:p>
          <a:p>
            <a:r>
              <a:rPr lang="ru-RU" dirty="0">
                <a:solidFill>
                  <a:srgbClr val="0F2D69"/>
                </a:solidFill>
              </a:rPr>
              <a:t>5 – медицинские маски</a:t>
            </a:r>
          </a:p>
          <a:p>
            <a:r>
              <a:rPr lang="ru-RU" dirty="0">
                <a:solidFill>
                  <a:srgbClr val="0F2D69"/>
                </a:solidFill>
              </a:rPr>
              <a:t>6 – антисептик для рук</a:t>
            </a:r>
          </a:p>
          <a:p>
            <a:r>
              <a:rPr lang="ru-RU" dirty="0">
                <a:solidFill>
                  <a:srgbClr val="0F2D69"/>
                </a:solidFill>
              </a:rPr>
              <a:t>7 - перчатки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41064" y="1296883"/>
            <a:ext cx="2675242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размещения оргтехники: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2D83C9-65EA-4184-BB65-5B3C27104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323" y="154271"/>
            <a:ext cx="5633192" cy="5303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9EA249-0FD9-4DBE-9DE2-EDF7378FB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88" y="977616"/>
            <a:ext cx="5633192" cy="54102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742A421-F0C9-44F6-9C07-F1A03B1259E2}"/>
              </a:ext>
            </a:extLst>
          </p:cNvPr>
          <p:cNvSpPr/>
          <p:nvPr/>
        </p:nvSpPr>
        <p:spPr>
          <a:xfrm>
            <a:off x="8468327" y="1062972"/>
            <a:ext cx="3118556" cy="522492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2060"/>
            </a:solidFill>
            <a:prstDash val="dash"/>
            <a:miter lim="800000"/>
          </a:ln>
          <a:effectLst/>
        </p:spPr>
        <p:txBody>
          <a:bodyPr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Место включает: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sz="1600" kern="0" dirty="0">
                <a:solidFill>
                  <a:prstClr val="black"/>
                </a:solidFill>
                <a:latin typeface="Times New Roman"/>
              </a:rPr>
              <a:t>Стол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Рабочая комплектация стола: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kern="0" dirty="0">
                <a:solidFill>
                  <a:prstClr val="black"/>
                </a:solidFill>
                <a:latin typeface="Times New Roman"/>
              </a:rPr>
              <a:t>2. Ноутбук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kern="0" dirty="0">
                <a:solidFill>
                  <a:prstClr val="black"/>
                </a:solidFill>
                <a:latin typeface="Times New Roman"/>
              </a:rPr>
              <a:t>3. МФУ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Имитация беспорядка (отсутствие 5С):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4. Чайник электрический 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A148C85F-067A-4E52-9DE5-55DD4B34867A}"/>
              </a:ext>
            </a:extLst>
          </p:cNvPr>
          <p:cNvSpPr/>
          <p:nvPr/>
        </p:nvSpPr>
        <p:spPr>
          <a:xfrm>
            <a:off x="4025153" y="2294965"/>
            <a:ext cx="340659" cy="322729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D7DAE6DE-9C24-4471-87F4-079630F5C716}"/>
              </a:ext>
            </a:extLst>
          </p:cNvPr>
          <p:cNvSpPr/>
          <p:nvPr/>
        </p:nvSpPr>
        <p:spPr>
          <a:xfrm>
            <a:off x="5414683" y="3070411"/>
            <a:ext cx="376518" cy="35858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D1579ACA-1338-4F46-A80F-F2ABD22D09AD}"/>
              </a:ext>
            </a:extLst>
          </p:cNvPr>
          <p:cNvSpPr/>
          <p:nvPr/>
        </p:nvSpPr>
        <p:spPr>
          <a:xfrm>
            <a:off x="7028329" y="2484573"/>
            <a:ext cx="394447" cy="3809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27592B5A-CDA9-4E4A-9763-BE8302B219FD}"/>
              </a:ext>
            </a:extLst>
          </p:cNvPr>
          <p:cNvSpPr/>
          <p:nvPr/>
        </p:nvSpPr>
        <p:spPr>
          <a:xfrm>
            <a:off x="3173506" y="4572000"/>
            <a:ext cx="394447" cy="3809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0AA235-B080-419F-A34C-917DCEB55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819" y="731687"/>
            <a:ext cx="5304981" cy="478549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F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размещения кофе - брейка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D133AF-D477-475F-99CC-AC88DB715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819" y="1407459"/>
            <a:ext cx="9372686" cy="483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22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/>
          <p:cNvSpPr/>
          <p:nvPr/>
        </p:nvSpPr>
        <p:spPr>
          <a:xfrm>
            <a:off x="1676546" y="742969"/>
            <a:ext cx="10772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СЦЕНАРИЙ ПРОВЕДЕНИЯ ФАБРИКИ ПРОЦЕССОВ 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1220724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490541" y="1509485"/>
            <a:ext cx="1087791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Обучение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на фабрике процессов начинается с вводного слова тренеров и показа презентации. Участникам рассказывают о главных принципах и инструментах бережливого производства. Каждый сотрудник и, тем более, руководитель должен владеть инструментами бережливого производства. С 2015 года это стало обязательным условием для профессионального и карьерного роста сотрудников всех уровней. </a:t>
            </a:r>
          </a:p>
          <a:p>
            <a:pPr indent="450215" algn="just"/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450215" algn="just"/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Цель и задачи игры: 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450215" algn="just"/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За один игровой раунд необходимо зарегистрировать, принять документы и провести медицинский осмотр 8 детей, которые приехали в летний лагерь. </a:t>
            </a:r>
          </a:p>
          <a:p>
            <a:pPr indent="450215" algn="just"/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Вход в процесс – приезд в лагерь детей.</a:t>
            </a:r>
          </a:p>
          <a:p>
            <a:pPr indent="450215" algn="just"/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Согласно регламента проводится 3 раунда по 30 минут. После проведения каждого раунда участникам предлагается определить и устранить возможные потери на каждом этапе процесса, предложить оптимальную логистику, максимизировать продуктивные действия и по возможности исключить лишние операции или участников. </a:t>
            </a:r>
          </a:p>
          <a:p>
            <a:pPr indent="450215" algn="just"/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450215" algn="just"/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Общие правила: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Деловая игра начинается с приезда 4 детей в летний лагерь ; 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У участников с ролями начальник лагеря, Регистратор №1, №2, комендант, медицинский сотрудник есть свои рабочие места; 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Перед началом 1-го раунда участники должны ознакомиться со своими инструкциями минимум 2 раза; 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Все нарушения инструкций по организации рабочего места и техники безопасности фиксируются. </a:t>
            </a:r>
          </a:p>
          <a:p>
            <a:pPr indent="450215" algn="just"/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84A801-7895-436C-9E3E-566A14536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850" y="118907"/>
            <a:ext cx="5633192" cy="53039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/>
          <p:cNvSpPr/>
          <p:nvPr/>
        </p:nvSpPr>
        <p:spPr>
          <a:xfrm>
            <a:off x="1730867" y="697315"/>
            <a:ext cx="10772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2.1. РАСПОРЯДОК ДНЯ ФАБРИКИК ПРОЦЕССОВ </a:t>
            </a:r>
          </a:p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ГАНОУ ВО «Региональный центр «Орион»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1659135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585246"/>
              </p:ext>
            </p:extLst>
          </p:nvPr>
        </p:nvGraphicFramePr>
        <p:xfrm>
          <a:off x="2262031" y="1913928"/>
          <a:ext cx="8095307" cy="4492439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54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3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7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15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Время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Событие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Время протекания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6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10.00 -11.00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Вводная часть: знакомство, регламент и распределение ролей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60 мин 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7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kern="1200" dirty="0">
                          <a:effectLst/>
                        </a:rPr>
                        <a:t>11.00 -11.30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 раунд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30 мин 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11.30-12.35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Анализ 1-го раунда (</a:t>
                      </a:r>
                      <a:r>
                        <a:rPr lang="en-US" sz="1200" b="1" dirty="0">
                          <a:effectLst/>
                        </a:rPr>
                        <a:t>SQDCM</a:t>
                      </a:r>
                      <a:r>
                        <a:rPr lang="ru-RU" sz="1200" b="1" dirty="0">
                          <a:effectLst/>
                        </a:rPr>
                        <a:t>, 5 почему?)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60 мин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12:35-13:30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1" dirty="0">
                          <a:effectLst/>
                        </a:rPr>
                        <a:t>Обеденный перерыв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55 мин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13:30-14:30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Картирование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60 мин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0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14.30-14:45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1" dirty="0">
                          <a:effectLst/>
                        </a:rPr>
                        <a:t>Подготовка ко 2 раунду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 15 мин 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8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14:45-15:15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 раунд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 30 мин 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15:15-15:45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Итоги 2 раунда. Анализ проблем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30 мин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68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15:45-16:00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1" dirty="0">
                          <a:effectLst/>
                        </a:rPr>
                        <a:t>Кофе-брейк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 15 мин 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16:00-16:10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Подготовка к 3 раунду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10 мин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76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16:10-16:40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1" dirty="0">
                          <a:effectLst/>
                        </a:rPr>
                        <a:t>3 раунд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30 мин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5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16:40-17:10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1" dirty="0">
                          <a:effectLst/>
                        </a:rPr>
                        <a:t>Анализ 3-го раунда/ Подведение итогов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 30 мин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9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17:10-18:00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Знакомство с инструментами бережливого управления. Обратная связь.</a:t>
                      </a:r>
                      <a:r>
                        <a:rPr lang="ru-RU" sz="1200" b="1" baseline="0" dirty="0">
                          <a:effectLst/>
                        </a:rPr>
                        <a:t> Выдача сертификатов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 50 мин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992A9E-1EA8-4F61-BCBE-1C5EADF12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023" y="130969"/>
            <a:ext cx="5633192" cy="53039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0" y="608283"/>
            <a:ext cx="121920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0" y="560642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/>
          <p:nvPr/>
        </p:nvSpPr>
        <p:spPr>
          <a:xfrm>
            <a:off x="819509" y="1089863"/>
            <a:ext cx="10455216" cy="4422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Руководство по организации и проведению </a:t>
            </a:r>
          </a:p>
          <a:p>
            <a:pPr>
              <a:lnSpc>
                <a:spcPct val="200000"/>
              </a:lnSpc>
            </a:pP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фабрики процессов </a:t>
            </a:r>
          </a:p>
          <a:p>
            <a:pPr>
              <a:lnSpc>
                <a:spcPct val="200000"/>
              </a:lnSpc>
            </a:pP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«Летний лагерь»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3119" y="188942"/>
            <a:ext cx="6251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Фабрика процессов ГАНОУ ВО «Региональный центр «Орион»</a:t>
            </a:r>
          </a:p>
        </p:txBody>
      </p:sp>
    </p:spTree>
    <p:extLst>
      <p:ext uri="{BB962C8B-B14F-4D97-AF65-F5344CB8AC3E}">
        <p14:creationId xmlns:p14="http://schemas.microsoft.com/office/powerpoint/2010/main" val="1458708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/>
          <p:cNvSpPr/>
          <p:nvPr/>
        </p:nvSpPr>
        <p:spPr>
          <a:xfrm>
            <a:off x="1622225" y="742385"/>
            <a:ext cx="10772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2.2. ИГРОВЫЕ РОЛИ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1220724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82039" y="1557722"/>
            <a:ext cx="5664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latin typeface="Calibri" panose="020F0502020204030204" pitchFamily="34" charset="0"/>
                <a:cs typeface="Calibri" panose="020F0502020204030204" pitchFamily="34" charset="0"/>
              </a:rPr>
              <a:t>1 роль (1 участник).</a:t>
            </a:r>
          </a:p>
          <a:p>
            <a:endParaRPr lang="ru-RU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Начальник лагеря: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Консультация участников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Общее руководство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Контроль времени регистрации каждого участника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31733" y="1520451"/>
            <a:ext cx="449604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latin typeface="Calibri" panose="020F0502020204030204" pitchFamily="34" charset="0"/>
                <a:cs typeface="Calibri" panose="020F0502020204030204" pitchFamily="34" charset="0"/>
              </a:rPr>
              <a:t>2 роль (1 участник).</a:t>
            </a:r>
          </a:p>
          <a:p>
            <a:endParaRPr lang="ru-RU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Регистратор №1: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Прием и проверка документов участников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09306" y="3464379"/>
            <a:ext cx="115125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67566" y="4075741"/>
            <a:ext cx="458250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latin typeface="Calibri" panose="020F0502020204030204" pitchFamily="34" charset="0"/>
                <a:cs typeface="Calibri" panose="020F0502020204030204" pitchFamily="34" charset="0"/>
              </a:rPr>
              <a:t>3 роль (1 участник).</a:t>
            </a:r>
          </a:p>
          <a:p>
            <a:r>
              <a:rPr lang="ru-RU" b="1" u="sng" dirty="0">
                <a:latin typeface="Calibri" panose="020F0502020204030204" pitchFamily="34" charset="0"/>
                <a:cs typeface="Calibri" panose="020F0502020204030204" pitchFamily="34" charset="0"/>
              </a:rPr>
              <a:t>Регистратор №2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Оказывает необходимую помощь Регистратору №2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01237" y="4075741"/>
            <a:ext cx="4582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latin typeface="Calibri" panose="020F0502020204030204" pitchFamily="34" charset="0"/>
                <a:cs typeface="Calibri" panose="020F0502020204030204" pitchFamily="34" charset="0"/>
              </a:rPr>
              <a:t>4 роль (1 участник).</a:t>
            </a:r>
          </a:p>
          <a:p>
            <a:endParaRPr lang="ru-RU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Медицинский работник: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Проверка медицинских документов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Визуальный осмотр ребенка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Контроль допуска к участию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C4C0A6-4A3B-4BE3-BCA5-17C8ABE87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159" y="124520"/>
            <a:ext cx="5633192" cy="53039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6548806" y="1174857"/>
            <a:ext cx="5348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6 роль (1 участник).</a:t>
            </a:r>
          </a:p>
          <a:p>
            <a:endParaRPr lang="ru-RU" sz="1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Ребенок №2, №6: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Подает документы для оформления в лагерь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775" y="3256491"/>
            <a:ext cx="566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7 роль (1 участник).</a:t>
            </a:r>
          </a:p>
          <a:p>
            <a:endParaRPr lang="ru-RU" sz="1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Ребенок  №3, №7: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Подает документы для оформления в лагерь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58775" y="2816679"/>
            <a:ext cx="115125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69025" y="3274663"/>
            <a:ext cx="56642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8 роль (1 участник).</a:t>
            </a:r>
          </a:p>
          <a:p>
            <a:endParaRPr lang="ru-RU" sz="1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Ребенок №4, №8: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Подает документы для оформления в лагерь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6102" y="1156025"/>
            <a:ext cx="527709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5 роль (1 участника).</a:t>
            </a:r>
          </a:p>
          <a:p>
            <a:endParaRPr lang="ru-RU" sz="1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Ребенок №1,№5: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Подает документы для оформления в лагерь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4740F0-6503-4EB3-AA9D-3C51590BF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033" y="131470"/>
            <a:ext cx="5633192" cy="5303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6D6FB1-56CB-452E-9CCD-B40D00C5F2D8}"/>
              </a:ext>
            </a:extLst>
          </p:cNvPr>
          <p:cNvSpPr txBox="1"/>
          <p:nvPr/>
        </p:nvSpPr>
        <p:spPr>
          <a:xfrm>
            <a:off x="4126523" y="5102142"/>
            <a:ext cx="303334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/>
              <a:t>9 роль (1 участник)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Комендант лагеря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Расселяет ребенка и отправляет в отряд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/>
          <p:cNvSpPr/>
          <p:nvPr/>
        </p:nvSpPr>
        <p:spPr>
          <a:xfrm>
            <a:off x="1712673" y="729323"/>
            <a:ext cx="10772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2.3. ИНСТРУКЦИИ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1259752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682145" y="1312016"/>
            <a:ext cx="1077254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2.3.1. Начальник лагеря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Легенда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рамках летней оздоровительной кампании Региональный центр «Орион» проводит профильный лагерь на базе отдыха «Смена». В процессе заезда детей состоится регистрация участников, медицинский осмотр, распределение в отряд и расселение. Перед началом лагерной смены, несколько сотрудников срочно уезжают в командировку. На их место назначают не опытных коллег. 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Разрешается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перемещаться по зоне регистрации, общаться с «сотрудниками лагеря».</a:t>
            </a:r>
          </a:p>
          <a:p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42CD15-4ECC-4DE3-8D9B-28ADCBFC1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619" y="118907"/>
            <a:ext cx="5633192" cy="5303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5F68BE-AEEF-4450-9AF3-B0546290C3C3}"/>
              </a:ext>
            </a:extLst>
          </p:cNvPr>
          <p:cNvSpPr txBox="1"/>
          <p:nvPr/>
        </p:nvSpPr>
        <p:spPr>
          <a:xfrm>
            <a:off x="655743" y="2696372"/>
            <a:ext cx="111557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Вы начинаете раунд: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 проводите индивидуальную беседу с каждым сотрудником;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Направляете каждого сотрудника на свое рабочее место в соответствии со схемой;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своем рабочем столе вы ищите ведомости для медика, регистратора и коменданта;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Находите ведомости и отдаете их сотрудникам;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Выдаете медику СИЗ (маски, перчатки) и шпатели, термометр, ведомость медицинского осмотра и контрольные талоны допуска;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Даете поручение Регистратору №1 принять документы ребенка, спросить завтракал ли он, отметить его в ведомости, поставить отметку (свою подпись) в контрольном талоне, на отдельном листе поставить отметку завтракал ребенок или нет, обязательно проверить наличие у каждого ребенка согласия на обработку персональных данных;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Даете поручение Регистратору №2 помогать Регистратору №1 в случае необходимости;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Коменданту выдаете списки на расселение и даете поручение принимать ребенка в отряд только при наличии контрольного талона с отметками от медика и регистратора;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После подготовки пространства и информирования сотрудников вы должны повернуть табличку на «входе» «Открыто».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течении всего периода регистрации вы фиксируете время оформления каждого ребенка от момента входа в зону регистрации до распределения в отряд.  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Ваша задача: внимательно слушать тренера во время разбора первого раунда. 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единительная линия 10"/>
          <p:cNvCxnSpPr/>
          <p:nvPr/>
        </p:nvCxnSpPr>
        <p:spPr>
          <a:xfrm>
            <a:off x="0" y="1220724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526878-B8F1-4F52-9960-DAD33CF01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827" y="118907"/>
            <a:ext cx="5633192" cy="5303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6C8487-9218-4966-9EA2-398364F3C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209" y="696945"/>
            <a:ext cx="10839627" cy="5425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CA863F-B8BC-4743-A2AA-D7995A4E3FDF}"/>
              </a:ext>
            </a:extLst>
          </p:cNvPr>
          <p:cNvSpPr txBox="1"/>
          <p:nvPr/>
        </p:nvSpPr>
        <p:spPr>
          <a:xfrm>
            <a:off x="1026590" y="1496044"/>
            <a:ext cx="1083142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2.3.2. Медицинский сотрудник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Легенда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Вас от поликлиники направляют работать в летний лагерь.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Запрещается: перемещаться по залу, покидать свое рабочее, задавать вопросы тренеру.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Начальник лагеря выдает вам ведомости медицинского осмотра, СИЗ (маски, перчатки), термометр.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 должны произвести «осмотр» ребенка, измерить температуру.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 принимаете пакет документов ребенка.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документах ребенка нет согласия на медицинское вмешательство.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 просите Регистратора №1 или Регистратора №2 дать вам бланк согласия на медицинское вмешательство.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Получаете бланк согласия и отдаете его ребенку;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вашей просьбе ребенок должен полностью заполнить бланк;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Ставите отметку в ведомости медицинского осмотра;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Ставите на контрольном талоне допуска свою подпись;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Говорите ребенку, что он может дальше проходить регистрацию;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Принимаете всех последующих детей по такому же алгоритму.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/>
          <p:cNvSpPr/>
          <p:nvPr/>
        </p:nvSpPr>
        <p:spPr>
          <a:xfrm>
            <a:off x="1668711" y="738561"/>
            <a:ext cx="10772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2.3. ИНСТРУКЦИИ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1220724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772988" y="1220724"/>
            <a:ext cx="107725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2.3.3. Регистратор №1</a:t>
            </a:r>
          </a:p>
          <a:p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Легенда: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Вас направляют работать в лагерь, вместо сотрудника экстренно отправленного в командировку. Вы не имеете опыта работы в лагере.  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Запрещается: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задавать вопросы тренеру, покидать зону регистрации.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Можно передвигаться по территории зоны регистрации.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   Начальник лагеря приглашает вас на индивидуальный инструктаж. 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Начальник лагеря направляет вас на ваше рабочее место, обозначает круг обязанностей. 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Начальник лагеря выдает вам ведомость регистрации.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 должны собрать пакет документов на каждого участника.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Обязательно наличие у ребенка полностью заполненного согласия на обработку персональных данных. Если его нет, вы его распечатываете.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случае необходимости вы пользуетесь оргтехникой, расположенной в зоне регистрации.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 заполненное согласие ребенок должен обязательно заполнить.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После приема пакета документов вы ставите отметку (свою подпись) в контрольном талоне допуска.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Отмечаете в ведомости регистрации ребенка.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Обязательно спрашиваете у каждого ребенка завтракал ли он. 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Принимаете всех последующих детей по такому алгоритму.  </a:t>
            </a:r>
          </a:p>
          <a:p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BB5354-EECB-402C-BD19-B836075A6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260" y="118907"/>
            <a:ext cx="5633192" cy="53039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/>
          <p:cNvSpPr/>
          <p:nvPr/>
        </p:nvSpPr>
        <p:spPr>
          <a:xfrm>
            <a:off x="1607165" y="740045"/>
            <a:ext cx="10772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2.3. ИНСТРУКЦИИ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1220724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490541" y="1228862"/>
            <a:ext cx="52484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2.3.4. Регистратор №2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F1D0A2-78E6-49D1-947C-870511AFD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3767"/>
            <a:ext cx="5633192" cy="5303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4C7EC0-E08B-4861-A157-0CF6DC8CAA17}"/>
              </a:ext>
            </a:extLst>
          </p:cNvPr>
          <p:cNvSpPr txBox="1"/>
          <p:nvPr/>
        </p:nvSpPr>
        <p:spPr>
          <a:xfrm>
            <a:off x="562708" y="1740877"/>
            <a:ext cx="76141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Легенда: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 направляют работать в лагерь, вместо сотрудника экстренно отправленного в командировку. Вы не имеете опыта работы в лагере.  </a:t>
            </a:r>
          </a:p>
          <a:p>
            <a:pPr lvl="0"/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Запрещается: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задавать вопросы тренеру, покидать зону регистрации.</a:t>
            </a:r>
          </a:p>
          <a:p>
            <a:pPr lvl="0"/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передвигаться по территории регистрации.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Начальник лагеря приглашает вас на инструктаж. 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Начальник лагеря направляет вас на ваше рабочее место, обозначает круг обязанностей. </a:t>
            </a:r>
          </a:p>
          <a:p>
            <a:pPr marL="285750" lvl="0" indent="-285750">
              <a:buFontTx/>
              <a:buChar char="-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занимаете место рядом с Регистратором №1.</a:t>
            </a:r>
          </a:p>
          <a:p>
            <a:pPr marL="285750" lvl="0" indent="-285750">
              <a:buFontTx/>
              <a:buChar char="-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Ваша задача – действовать по ситуации и во всем помогать Регистратору №1. Вы должны принять документы у ребенка и зарегистрировать его в лагерь.</a:t>
            </a:r>
          </a:p>
          <a:p>
            <a:pPr marL="285750" lvl="0" indent="-285750">
              <a:buFontTx/>
              <a:buChar char="-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можете пользоваться принтером и ноутбуком, которые расположены в зоне регистрации.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/>
          <p:cNvSpPr/>
          <p:nvPr/>
        </p:nvSpPr>
        <p:spPr>
          <a:xfrm>
            <a:off x="1686296" y="777561"/>
            <a:ext cx="10772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2.3. ИНСТРУКЦИИ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1220724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490541" y="1398139"/>
            <a:ext cx="1121091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2.3.5. Комендант</a:t>
            </a:r>
          </a:p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Легенда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 Вас направляют работать в лагерь, вместо сотрудника, экстренно отправленного в командировку. Вы не имеете опыта работы в лагере.  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Запрещается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 задавать вопросы тренеру, покидать свое рабочее место.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Начальник лагеря приглашает вас на инструктаж и показывает ваше рабочее место.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Начальник выдает вам ведомость расселения участников.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 спрашиваете у каждого ребенка контрольный талон допуска, на котором есть отметки от медика и регистратора. Только при наличии заполненного талона вы расселяете ребенка. 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 называете номер отряда и домика ребенку и направляете его на территорию лагеря.</a:t>
            </a:r>
          </a:p>
          <a:p>
            <a:pPr marL="285750" indent="-285750">
              <a:buFontTx/>
              <a:buChar char="-"/>
            </a:pP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0542" y="1424702"/>
            <a:ext cx="108644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509323-02ED-4796-A391-E9E0B7926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330" y="106929"/>
            <a:ext cx="5633192" cy="53039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/>
          <p:cNvSpPr/>
          <p:nvPr/>
        </p:nvSpPr>
        <p:spPr>
          <a:xfrm>
            <a:off x="1686296" y="777561"/>
            <a:ext cx="10772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2.3. ИНСТРУКЦИИ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1220724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490541" y="1398139"/>
            <a:ext cx="1121091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2.3.6. Ребенок №1</a:t>
            </a:r>
          </a:p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Легенда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 Вы – потенциальный участник лагеря. Приехали в лагерь и хотите зарегистрироваться и отправиться поскорее в отряд. 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Запрещается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 задавать вопросы тренеру.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   Вы ожидаете перед зоной регистрации и ждете когда повернут табличку «Открыто». 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 подходите к любому свободному столу и подаете документы для оформления.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 должны полностью заполнить согласие на обработку персональных данных, которое вам дает сотрудника лагеря.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 должны полностью заполнить согласие на медицинское вмешательство, которое выдает вам медик.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После расселения вас комендантом, вы уходите в отряд. Через 2 минуты возвращаетесь обратно и просите коменданта отвезти вас в домик, потому что вы его не нашли. </a:t>
            </a:r>
          </a:p>
          <a:p>
            <a:pPr marL="285750" indent="-285750">
              <a:buFontTx/>
              <a:buChar char="-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После завершения роли «Ребенок 1» вы становитесь «Ребенок №5»</a:t>
            </a:r>
          </a:p>
          <a:p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0542" y="1424702"/>
            <a:ext cx="108644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509323-02ED-4796-A391-E9E0B7926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330" y="106929"/>
            <a:ext cx="5633192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62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786514-AF66-4558-99E9-4DD443065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0311"/>
            <a:ext cx="5633192" cy="53039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58E676-2F61-4A41-A864-ADCEDC6F9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547" y="739820"/>
            <a:ext cx="10839627" cy="54259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8714ECE-2C5F-490E-B71F-14FA2AD602F8}"/>
              </a:ext>
            </a:extLst>
          </p:cNvPr>
          <p:cNvSpPr/>
          <p:nvPr/>
        </p:nvSpPr>
        <p:spPr>
          <a:xfrm>
            <a:off x="490541" y="1398139"/>
            <a:ext cx="1121091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2.3.7. Ребенок №2</a:t>
            </a:r>
          </a:p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Легенда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 Вы – потенциальный участник лагеря. Приехали в лагерь и хотите зарегистрироваться и отправиться поскорее в отряд. 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Запрещается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 задавать вопросы тренеру.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   Вы ожидаете перед зоной регистрации и ждете когда повернут табличку «Открыто». 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 подходите к любому свободному столу и подаете документы для оформления.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 должны заполнить полностью согласие на обработку персональных данных, которое вам дает сотрудника лагеря.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 должны заполнить полностью согласие на медицинское вмешательство, которое выдает вам медик.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После расселения вас комендантом, вы просите отвести Вас в туалет, уходите. Через 2 минуты возвращаетесь обратно и просите коменданта показать вам где туалет, потому что вы его не нашли. </a:t>
            </a:r>
          </a:p>
          <a:p>
            <a:pPr marL="285750" indent="-285750">
              <a:buFontTx/>
              <a:buChar char="-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После завершения роли «Ребенок 2» вы становитесь «Ребенок №6»</a:t>
            </a:r>
          </a:p>
          <a:p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261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DDF112-F395-4229-9836-4F7F91624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0311"/>
            <a:ext cx="5633192" cy="5303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673C72-4B31-477D-BC8C-9D631D6F6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547" y="739820"/>
            <a:ext cx="10839627" cy="54259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AA54D96-1F75-44BC-AEFD-C715B88CA249}"/>
              </a:ext>
            </a:extLst>
          </p:cNvPr>
          <p:cNvSpPr/>
          <p:nvPr/>
        </p:nvSpPr>
        <p:spPr>
          <a:xfrm>
            <a:off x="490541" y="1398139"/>
            <a:ext cx="112109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2.3.8. Ребенок №3</a:t>
            </a:r>
          </a:p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Легенда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 Вы – потенциальный участник лагеря. Приехали в лагерь и хотите зарегистрироваться и отправиться поскорее в отряд. 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Запрещается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 задавать вопросы тренеру.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   Вы ожидаете перед зоной регистрации и ждете когда повернут табличку «Открыто». 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 подходите к любому свободному столу и хотите зарегистрироваться.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 вас все документы в электронном виде на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флешке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вы просите вам все распечатать.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Все распечатанные документы вы отдаете Регистраторам и медику.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 должны заполнить согласие на обработку персональных данных, которое вам дает сотрудника лагеря.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 должны заполнить согласие на медицинское вмешательство, которое выдает вам медик.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После расселения вас комендантом, вы отправляетесь в отряд. </a:t>
            </a:r>
          </a:p>
          <a:p>
            <a:pPr marL="285750" indent="-285750">
              <a:buFontTx/>
              <a:buChar char="-"/>
            </a:pP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После завершения роли «Ребенок 3» вы становитесь «Ребенок №7»</a:t>
            </a:r>
          </a:p>
          <a:p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611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1614806" y="787782"/>
            <a:ext cx="10052588" cy="5645302"/>
          </a:xfrm>
        </p:spPr>
        <p:txBody>
          <a:bodyPr>
            <a:normAutofit fontScale="92500" lnSpcReduction="20000"/>
          </a:bodyPr>
          <a:lstStyle/>
          <a:p>
            <a:pPr marL="0" indent="450215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ОГЛАВЛЕНИЕ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450215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0215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Как пользоваться руководством</a:t>
            </a:r>
          </a:p>
          <a:p>
            <a:pPr marL="0" indent="450215">
              <a:lnSpc>
                <a:spcPct val="100000"/>
              </a:lnSpc>
              <a:spcBef>
                <a:spcPts val="0"/>
              </a:spcBef>
              <a:buNone/>
            </a:pPr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0215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О фабрике процессов</a:t>
            </a:r>
            <a:r>
              <a:rPr lang="ru-RU" sz="1700" dirty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ГАНОУ ВО «Региональный центр «Орион»</a:t>
            </a:r>
          </a:p>
          <a:p>
            <a:pPr marL="0" indent="0">
              <a:lnSpc>
                <a:spcPct val="210000"/>
              </a:lnSpc>
              <a:spcBef>
                <a:spcPts val="0"/>
              </a:spcBef>
              <a:buNone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         1. Технический пакет ведущего фабрики процессов </a:t>
            </a:r>
          </a:p>
          <a:p>
            <a:pPr marL="0" indent="0">
              <a:lnSpc>
                <a:spcPct val="210000"/>
              </a:lnSpc>
              <a:spcBef>
                <a:spcPts val="0"/>
              </a:spcBef>
              <a:buNone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         1.1. Методология проведения фабрики процессов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450215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1.2. Номенклатура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450215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1.3. Схема расстановки рабочих мест в первом раунде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450215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1.4. Комплектация рабочих мест. Стандарт подготовки рабочих мест</a:t>
            </a:r>
          </a:p>
          <a:p>
            <a:pPr marL="0" indent="450215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450215">
              <a:lnSpc>
                <a:spcPct val="210000"/>
              </a:lnSpc>
              <a:spcBef>
                <a:spcPts val="0"/>
              </a:spcBef>
              <a:buNone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2. Сценарий проведения фабрики процессов </a:t>
            </a:r>
          </a:p>
          <a:p>
            <a:pPr marL="0" indent="450215">
              <a:lnSpc>
                <a:spcPct val="210000"/>
              </a:lnSpc>
              <a:spcBef>
                <a:spcPts val="0"/>
              </a:spcBef>
              <a:buNone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2.1. Распорядок дня фабрики процессов на базе</a:t>
            </a:r>
            <a:r>
              <a:rPr lang="ru-RU" sz="1400" b="1" dirty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ГАНОУ ВО «Региональный центр «Орион»</a:t>
            </a:r>
          </a:p>
          <a:p>
            <a:pPr marL="0" indent="450215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2.2. Игровые роли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450215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2.3. Инструкции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450215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2.4. Сценарий игры</a:t>
            </a:r>
          </a:p>
          <a:p>
            <a:pPr marL="0" indent="450215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450215">
              <a:lnSpc>
                <a:spcPct val="200000"/>
              </a:lnSpc>
              <a:spcBef>
                <a:spcPts val="0"/>
              </a:spcBef>
              <a:buNone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3. Подробное руководство ведущего</a:t>
            </a:r>
          </a:p>
          <a:p>
            <a:pPr marL="0" indent="450215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3.1. Руководство ведущего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450215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3.2. Дополнительные материалы ведущего</a:t>
            </a:r>
          </a:p>
          <a:p>
            <a:pPr marL="0" indent="450215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3.3. Бланки панели визуального управления</a:t>
            </a:r>
          </a:p>
          <a:p>
            <a:pPr marL="0" indent="450215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3.4. Тестирование остаточных знаний. Обратная связь.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lnSpc>
                <a:spcPct val="100000"/>
              </a:lnSpc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6065" y="197734"/>
            <a:ext cx="6251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Фабрика процессов ГАНОУ ВО «Региональный центр «Орион»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4CAC52-B914-4699-9CC5-159FE8157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4611"/>
            <a:ext cx="5633192" cy="5303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9A289C-EA94-4F4F-B6F8-F5263ABFB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209" y="775009"/>
            <a:ext cx="10839627" cy="54259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20E16B-6B04-40BD-9997-BB1912327E2F}"/>
              </a:ext>
            </a:extLst>
          </p:cNvPr>
          <p:cNvSpPr/>
          <p:nvPr/>
        </p:nvSpPr>
        <p:spPr>
          <a:xfrm>
            <a:off x="490541" y="1398139"/>
            <a:ext cx="112109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2.3.9. Ребенок №4</a:t>
            </a:r>
          </a:p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Легенда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 Вы – потенциальный участник лагеря. Приехали в лагерь и хотите зарегистрироваться и отправиться поскорее в отряд. 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Запрещается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 задавать вопросы тренеру.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   Вы ожидаете перед зоной регистрации и ждете когда повернут табличку «Открыто». 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 подходите к любому свободному столу и хотите зарегистрироваться.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 вас все подлинники документов, вы просите сделать вам копии.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 должны полностью заполнить согласие на обработку персональных данных, которое вам дает сотрудника лагеря.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 должны полностью заполнить согласие на медицинское вмешательство, которое выдает вам медик.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После расселения вас комендантом, вы отправляетесь в отряд. </a:t>
            </a:r>
          </a:p>
          <a:p>
            <a:pPr marL="285750" indent="-285750">
              <a:buFontTx/>
              <a:buChar char="-"/>
            </a:pP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После завершения роли «Ребенок 4» вы становитесь «Ребенок №8»</a:t>
            </a:r>
          </a:p>
          <a:p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07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Прямоугольник 8"/>
          <p:cNvSpPr/>
          <p:nvPr/>
        </p:nvSpPr>
        <p:spPr>
          <a:xfrm>
            <a:off x="1591032" y="598917"/>
            <a:ext cx="10772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2.4. СЦЕНАРИЙ ДЕЛОВОЙ ИГРЫ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20724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4856" y="1027844"/>
            <a:ext cx="116533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начале раунда тренер выдает участникам роли, документы и кейсы, используемые во время процесса. Начальник лагеря (НЛ), комендант (К), медицинский работник (МР) и регистраторы №1 и №2 (РЕ1/РЕ2) проходят в зону регистрации. У роли начальника лагеря – дополнительная функция – отслеживать время оформления каждого ребёнка. Участники с ролями «Ребенок» (Р) остаются перед зоной регистрации и ждут, когда повернут табличку «Открыто», они заезжают в лагерь одновременно. Остальные участники рассаживаются по своим местам. 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EB902CD-9A67-4F0A-AE9E-E9DE5771A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330" y="106929"/>
            <a:ext cx="5633192" cy="530398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129890" y="1888811"/>
            <a:ext cx="1772598" cy="9958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Начальник лагеря ставит задачу К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826324" y="1632860"/>
            <a:ext cx="379730" cy="259080"/>
          </a:xfrm>
          <a:prstGeom prst="rect">
            <a:avLst/>
          </a:prstGeom>
          <a:noFill/>
          <a:ln>
            <a:solidFill>
              <a:srgbClr val="5B9BD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2161815" y="1889186"/>
            <a:ext cx="1772598" cy="9958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Начальник лагеря ставит задачу МР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2858249" y="1633235"/>
            <a:ext cx="379730" cy="259080"/>
          </a:xfrm>
          <a:prstGeom prst="rect">
            <a:avLst/>
          </a:prstGeom>
          <a:noFill/>
          <a:ln>
            <a:solidFill>
              <a:srgbClr val="5B9BD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4193740" y="1888811"/>
            <a:ext cx="1772598" cy="9958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Начальник лагеря ставит задачу РЕ1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4890174" y="1632860"/>
            <a:ext cx="379730" cy="259080"/>
          </a:xfrm>
          <a:prstGeom prst="rect">
            <a:avLst/>
          </a:prstGeom>
          <a:noFill/>
          <a:ln>
            <a:solidFill>
              <a:srgbClr val="5B9BD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6225665" y="1888811"/>
            <a:ext cx="1772598" cy="9958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Начальник лагеря ставит задачу РЕ2</a:t>
            </a:r>
          </a:p>
        </p:txBody>
      </p:sp>
      <p:sp>
        <p:nvSpPr>
          <p:cNvPr id="94" name="Прямоугольник 93"/>
          <p:cNvSpPr/>
          <p:nvPr/>
        </p:nvSpPr>
        <p:spPr>
          <a:xfrm>
            <a:off x="6922099" y="1632860"/>
            <a:ext cx="379730" cy="259080"/>
          </a:xfrm>
          <a:prstGeom prst="rect">
            <a:avLst/>
          </a:prstGeom>
          <a:noFill/>
          <a:ln>
            <a:solidFill>
              <a:srgbClr val="5B9BD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4</a:t>
            </a:r>
          </a:p>
        </p:txBody>
      </p:sp>
      <p:sp>
        <p:nvSpPr>
          <p:cNvPr id="96" name="Прямоугольник 95"/>
          <p:cNvSpPr/>
          <p:nvPr/>
        </p:nvSpPr>
        <p:spPr>
          <a:xfrm>
            <a:off x="8257590" y="1888811"/>
            <a:ext cx="1772598" cy="9958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Р1, Р2, Р3, Р4 одновременно приезжают в лагерь и проходят в зону регистрации.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8954024" y="1632860"/>
            <a:ext cx="379730" cy="259080"/>
          </a:xfrm>
          <a:prstGeom prst="rect">
            <a:avLst/>
          </a:prstGeom>
          <a:noFill/>
          <a:ln>
            <a:solidFill>
              <a:srgbClr val="5B9BD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4</a:t>
            </a:r>
          </a:p>
        </p:txBody>
      </p:sp>
      <p:sp>
        <p:nvSpPr>
          <p:cNvPr id="99" name="Прямоугольник 98"/>
          <p:cNvSpPr/>
          <p:nvPr/>
        </p:nvSpPr>
        <p:spPr>
          <a:xfrm>
            <a:off x="10289513" y="1888811"/>
            <a:ext cx="1772598" cy="995881"/>
          </a:xfrm>
          <a:prstGeom prst="rect">
            <a:avLst/>
          </a:prstGeom>
          <a:solidFill>
            <a:srgbClr val="F9CFC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Р1 подходит к столу РЕ1 и отдает весь пакет документов 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10985947" y="1632860"/>
            <a:ext cx="379730" cy="259080"/>
          </a:xfrm>
          <a:prstGeom prst="rect">
            <a:avLst/>
          </a:prstGeom>
          <a:noFill/>
          <a:ln>
            <a:solidFill>
              <a:srgbClr val="5B9BD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5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129889" y="3234982"/>
            <a:ext cx="1772598" cy="995881"/>
          </a:xfrm>
          <a:prstGeom prst="rect">
            <a:avLst/>
          </a:prstGeom>
          <a:solidFill>
            <a:srgbClr val="F9CFC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Р2 подходит к столу РЕ2 и отдает весь пакет документов 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826323" y="2979031"/>
            <a:ext cx="379730" cy="259080"/>
          </a:xfrm>
          <a:prstGeom prst="rect">
            <a:avLst/>
          </a:prstGeom>
          <a:noFill/>
          <a:ln>
            <a:solidFill>
              <a:srgbClr val="5B9BD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6</a:t>
            </a:r>
          </a:p>
        </p:txBody>
      </p:sp>
      <p:sp>
        <p:nvSpPr>
          <p:cNvPr id="116" name="Прямоугольник 115"/>
          <p:cNvSpPr/>
          <p:nvPr/>
        </p:nvSpPr>
        <p:spPr>
          <a:xfrm>
            <a:off x="2161814" y="3235357"/>
            <a:ext cx="1772598" cy="995881"/>
          </a:xfrm>
          <a:prstGeom prst="rect">
            <a:avLst/>
          </a:prstGeom>
          <a:solidFill>
            <a:srgbClr val="F9CFC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Р3 подходит к столу К и отдает весь пакет документов 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2858248" y="2979406"/>
            <a:ext cx="379730" cy="259080"/>
          </a:xfrm>
          <a:prstGeom prst="rect">
            <a:avLst/>
          </a:prstGeom>
          <a:noFill/>
          <a:ln>
            <a:solidFill>
              <a:srgbClr val="5B9BD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7</a:t>
            </a:r>
          </a:p>
        </p:txBody>
      </p:sp>
      <p:sp>
        <p:nvSpPr>
          <p:cNvPr id="114" name="Прямоугольник 113"/>
          <p:cNvSpPr/>
          <p:nvPr/>
        </p:nvSpPr>
        <p:spPr>
          <a:xfrm>
            <a:off x="4193739" y="3234982"/>
            <a:ext cx="1772598" cy="995881"/>
          </a:xfrm>
          <a:prstGeom prst="rect">
            <a:avLst/>
          </a:prstGeom>
          <a:solidFill>
            <a:srgbClr val="F9CFC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Р4 подходит к столу М и отдает весь пакет документов </a:t>
            </a:r>
          </a:p>
        </p:txBody>
      </p:sp>
      <p:sp>
        <p:nvSpPr>
          <p:cNvPr id="115" name="Прямоугольник 114"/>
          <p:cNvSpPr/>
          <p:nvPr/>
        </p:nvSpPr>
        <p:spPr>
          <a:xfrm>
            <a:off x="4890173" y="2979031"/>
            <a:ext cx="379730" cy="259080"/>
          </a:xfrm>
          <a:prstGeom prst="rect">
            <a:avLst/>
          </a:prstGeom>
          <a:noFill/>
          <a:ln>
            <a:solidFill>
              <a:srgbClr val="5B9BD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8</a:t>
            </a:r>
          </a:p>
        </p:txBody>
      </p:sp>
      <p:sp>
        <p:nvSpPr>
          <p:cNvPr id="112" name="Прямоугольник 111"/>
          <p:cNvSpPr/>
          <p:nvPr/>
        </p:nvSpPr>
        <p:spPr>
          <a:xfrm>
            <a:off x="6225664" y="3234982"/>
            <a:ext cx="1772598" cy="995881"/>
          </a:xfrm>
          <a:prstGeom prst="rect">
            <a:avLst/>
          </a:prstGeom>
          <a:solidFill>
            <a:srgbClr val="F9CFC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РЕ1 регистрирует Р1, дает ему заполнить согласие на обработку персональных данных </a:t>
            </a:r>
          </a:p>
        </p:txBody>
      </p:sp>
      <p:sp>
        <p:nvSpPr>
          <p:cNvPr id="113" name="Прямоугольник 112"/>
          <p:cNvSpPr/>
          <p:nvPr/>
        </p:nvSpPr>
        <p:spPr>
          <a:xfrm>
            <a:off x="6922098" y="2979031"/>
            <a:ext cx="379730" cy="259080"/>
          </a:xfrm>
          <a:prstGeom prst="rect">
            <a:avLst/>
          </a:prstGeom>
          <a:noFill/>
          <a:ln>
            <a:solidFill>
              <a:srgbClr val="5B9BD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9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8257589" y="3234982"/>
            <a:ext cx="1772598" cy="995881"/>
          </a:xfrm>
          <a:prstGeom prst="rect">
            <a:avLst/>
          </a:prstGeom>
          <a:solidFill>
            <a:srgbClr val="F9CFC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РЕ2 регистрирует Р2, дает ему заполнить согласие на обработку персональных данных 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8954023" y="2979031"/>
            <a:ext cx="379730" cy="259080"/>
          </a:xfrm>
          <a:prstGeom prst="rect">
            <a:avLst/>
          </a:prstGeom>
          <a:noFill/>
          <a:ln>
            <a:solidFill>
              <a:srgbClr val="5B9BD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10</a:t>
            </a:r>
          </a:p>
        </p:txBody>
      </p:sp>
      <p:sp>
        <p:nvSpPr>
          <p:cNvPr id="108" name="Прямоугольник 107"/>
          <p:cNvSpPr/>
          <p:nvPr/>
        </p:nvSpPr>
        <p:spPr>
          <a:xfrm>
            <a:off x="10289512" y="3234982"/>
            <a:ext cx="1772598" cy="9958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 говорит Р3, что сначала надо заполнить талон и направляет к РЕ1/РЕ2 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10985946" y="2979031"/>
            <a:ext cx="379730" cy="259080"/>
          </a:xfrm>
          <a:prstGeom prst="rect">
            <a:avLst/>
          </a:prstGeom>
          <a:noFill/>
          <a:ln>
            <a:solidFill>
              <a:srgbClr val="5B9BD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11</a:t>
            </a:r>
          </a:p>
        </p:txBody>
      </p:sp>
      <p:sp>
        <p:nvSpPr>
          <p:cNvPr id="137" name="Прямоугольник 136"/>
          <p:cNvSpPr/>
          <p:nvPr/>
        </p:nvSpPr>
        <p:spPr>
          <a:xfrm>
            <a:off x="129889" y="4579829"/>
            <a:ext cx="1772598" cy="9958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 говорит Р4, что у него только подлинники документов и направляет к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РЕ1/РЕ2 сделать копии </a:t>
            </a:r>
          </a:p>
        </p:txBody>
      </p:sp>
      <p:sp>
        <p:nvSpPr>
          <p:cNvPr id="138" name="Прямоугольник 137"/>
          <p:cNvSpPr/>
          <p:nvPr/>
        </p:nvSpPr>
        <p:spPr>
          <a:xfrm>
            <a:off x="826323" y="4323878"/>
            <a:ext cx="379730" cy="259080"/>
          </a:xfrm>
          <a:prstGeom prst="rect">
            <a:avLst/>
          </a:prstGeom>
          <a:noFill/>
          <a:ln>
            <a:solidFill>
              <a:srgbClr val="5B9BD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12</a:t>
            </a:r>
          </a:p>
        </p:txBody>
      </p:sp>
      <p:sp>
        <p:nvSpPr>
          <p:cNvPr id="135" name="Прямоугольник 134"/>
          <p:cNvSpPr/>
          <p:nvPr/>
        </p:nvSpPr>
        <p:spPr>
          <a:xfrm>
            <a:off x="2161814" y="4580204"/>
            <a:ext cx="1772598" cy="9958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Р1 заполняет согласие на обработку персональных данных получает талон и идет к М</a:t>
            </a:r>
          </a:p>
        </p:txBody>
      </p:sp>
      <p:sp>
        <p:nvSpPr>
          <p:cNvPr id="136" name="Прямоугольник 135"/>
          <p:cNvSpPr/>
          <p:nvPr/>
        </p:nvSpPr>
        <p:spPr>
          <a:xfrm>
            <a:off x="2858248" y="4324253"/>
            <a:ext cx="379730" cy="259080"/>
          </a:xfrm>
          <a:prstGeom prst="rect">
            <a:avLst/>
          </a:prstGeom>
          <a:noFill/>
          <a:ln>
            <a:solidFill>
              <a:srgbClr val="5B9BD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13</a:t>
            </a:r>
          </a:p>
        </p:txBody>
      </p:sp>
      <p:sp>
        <p:nvSpPr>
          <p:cNvPr id="133" name="Прямоугольник 132"/>
          <p:cNvSpPr/>
          <p:nvPr/>
        </p:nvSpPr>
        <p:spPr>
          <a:xfrm>
            <a:off x="4193739" y="4579829"/>
            <a:ext cx="1772598" cy="9958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Р2 заполняет согласие на обработку персональных данных получает талон и идет к М</a:t>
            </a:r>
          </a:p>
        </p:txBody>
      </p:sp>
      <p:sp>
        <p:nvSpPr>
          <p:cNvPr id="134" name="Прямоугольник 133"/>
          <p:cNvSpPr/>
          <p:nvPr/>
        </p:nvSpPr>
        <p:spPr>
          <a:xfrm>
            <a:off x="4890173" y="4323878"/>
            <a:ext cx="379730" cy="259080"/>
          </a:xfrm>
          <a:prstGeom prst="rect">
            <a:avLst/>
          </a:prstGeom>
          <a:noFill/>
          <a:ln>
            <a:solidFill>
              <a:srgbClr val="5B9BD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14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6225664" y="4579829"/>
            <a:ext cx="1772598" cy="9958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Р3 подходит к столу РЕ2 и  просит распечатать документы с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флешки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6922098" y="4323878"/>
            <a:ext cx="379730" cy="259080"/>
          </a:xfrm>
          <a:prstGeom prst="rect">
            <a:avLst/>
          </a:prstGeom>
          <a:noFill/>
          <a:ln>
            <a:solidFill>
              <a:srgbClr val="5B9BD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15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8257589" y="4579829"/>
            <a:ext cx="1772598" cy="995881"/>
          </a:xfrm>
          <a:prstGeom prst="rect">
            <a:avLst/>
          </a:prstGeom>
          <a:solidFill>
            <a:srgbClr val="F9CFC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Р4 подходит к столу РЕ1 и просит отсканировать документы</a:t>
            </a:r>
          </a:p>
        </p:txBody>
      </p:sp>
      <p:sp>
        <p:nvSpPr>
          <p:cNvPr id="130" name="Прямоугольник 129"/>
          <p:cNvSpPr/>
          <p:nvPr/>
        </p:nvSpPr>
        <p:spPr>
          <a:xfrm>
            <a:off x="8954023" y="4323878"/>
            <a:ext cx="379730" cy="259080"/>
          </a:xfrm>
          <a:prstGeom prst="rect">
            <a:avLst/>
          </a:prstGeom>
          <a:noFill/>
          <a:ln>
            <a:solidFill>
              <a:srgbClr val="5B9BD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16</a:t>
            </a:r>
          </a:p>
        </p:txBody>
      </p:sp>
      <p:sp>
        <p:nvSpPr>
          <p:cNvPr id="127" name="Прямоугольник 126"/>
          <p:cNvSpPr/>
          <p:nvPr/>
        </p:nvSpPr>
        <p:spPr>
          <a:xfrm>
            <a:off x="10289512" y="4579829"/>
            <a:ext cx="1772598" cy="995881"/>
          </a:xfrm>
          <a:prstGeom prst="rect">
            <a:avLst/>
          </a:prstGeom>
          <a:solidFill>
            <a:srgbClr val="F9CFC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Р1 подходит к столу М и отдает пакет документов</a:t>
            </a:r>
          </a:p>
        </p:txBody>
      </p:sp>
      <p:sp>
        <p:nvSpPr>
          <p:cNvPr id="128" name="Прямоугольник 127"/>
          <p:cNvSpPr/>
          <p:nvPr/>
        </p:nvSpPr>
        <p:spPr>
          <a:xfrm>
            <a:off x="10985946" y="4323878"/>
            <a:ext cx="379730" cy="259080"/>
          </a:xfrm>
          <a:prstGeom prst="rect">
            <a:avLst/>
          </a:prstGeom>
          <a:noFill/>
          <a:ln>
            <a:solidFill>
              <a:srgbClr val="5B9BD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17</a:t>
            </a:r>
          </a:p>
        </p:txBody>
      </p:sp>
      <p:sp>
        <p:nvSpPr>
          <p:cNvPr id="156" name="Прямоугольник 155"/>
          <p:cNvSpPr/>
          <p:nvPr/>
        </p:nvSpPr>
        <p:spPr>
          <a:xfrm>
            <a:off x="129889" y="5861744"/>
            <a:ext cx="1772598" cy="9958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Р2 подходит к столу М и отдает пакет документов</a:t>
            </a:r>
          </a:p>
        </p:txBody>
      </p:sp>
      <p:sp>
        <p:nvSpPr>
          <p:cNvPr id="157" name="Прямоугольник 156"/>
          <p:cNvSpPr/>
          <p:nvPr/>
        </p:nvSpPr>
        <p:spPr>
          <a:xfrm>
            <a:off x="826323" y="5605793"/>
            <a:ext cx="379730" cy="259080"/>
          </a:xfrm>
          <a:prstGeom prst="rect">
            <a:avLst/>
          </a:prstGeom>
          <a:noFill/>
          <a:ln>
            <a:solidFill>
              <a:srgbClr val="5B9BD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18</a:t>
            </a:r>
          </a:p>
        </p:txBody>
      </p:sp>
      <p:sp>
        <p:nvSpPr>
          <p:cNvPr id="154" name="Прямоугольник 153"/>
          <p:cNvSpPr/>
          <p:nvPr/>
        </p:nvSpPr>
        <p:spPr>
          <a:xfrm>
            <a:off x="2161814" y="5862119"/>
            <a:ext cx="1772598" cy="995881"/>
          </a:xfrm>
          <a:prstGeom prst="rect">
            <a:avLst/>
          </a:prstGeom>
          <a:solidFill>
            <a:srgbClr val="F9CFC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РЕ2 идет к принтеру распечатать документы Р3 с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флешки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возвращается за рабочее место</a:t>
            </a:r>
          </a:p>
        </p:txBody>
      </p:sp>
      <p:sp>
        <p:nvSpPr>
          <p:cNvPr id="155" name="Прямоугольник 154"/>
          <p:cNvSpPr/>
          <p:nvPr/>
        </p:nvSpPr>
        <p:spPr>
          <a:xfrm>
            <a:off x="2858248" y="5606168"/>
            <a:ext cx="379730" cy="259080"/>
          </a:xfrm>
          <a:prstGeom prst="rect">
            <a:avLst/>
          </a:prstGeom>
          <a:noFill/>
          <a:ln>
            <a:solidFill>
              <a:srgbClr val="5B9BD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19</a:t>
            </a:r>
          </a:p>
        </p:txBody>
      </p:sp>
      <p:sp>
        <p:nvSpPr>
          <p:cNvPr id="152" name="Прямоугольник 151"/>
          <p:cNvSpPr/>
          <p:nvPr/>
        </p:nvSpPr>
        <p:spPr>
          <a:xfrm>
            <a:off x="4193739" y="5861744"/>
            <a:ext cx="1772598" cy="9958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РЕ1 идет к принтеру отсканировать документы Р4 и возвращается за рабочее место</a:t>
            </a:r>
          </a:p>
        </p:txBody>
      </p:sp>
      <p:sp>
        <p:nvSpPr>
          <p:cNvPr id="153" name="Прямоугольник 152"/>
          <p:cNvSpPr/>
          <p:nvPr/>
        </p:nvSpPr>
        <p:spPr>
          <a:xfrm>
            <a:off x="4890173" y="5605793"/>
            <a:ext cx="379730" cy="259080"/>
          </a:xfrm>
          <a:prstGeom prst="rect">
            <a:avLst/>
          </a:prstGeom>
          <a:noFill/>
          <a:ln>
            <a:solidFill>
              <a:srgbClr val="5B9BD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20</a:t>
            </a:r>
          </a:p>
        </p:txBody>
      </p:sp>
      <p:sp>
        <p:nvSpPr>
          <p:cNvPr id="150" name="Прямоугольник 149"/>
          <p:cNvSpPr/>
          <p:nvPr/>
        </p:nvSpPr>
        <p:spPr>
          <a:xfrm>
            <a:off x="6225664" y="5861744"/>
            <a:ext cx="1772598" cy="9958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 проводит осмотр Р1, заполняет документы и дает Р1 на заполнение согласие на медицинское вмешательство.</a:t>
            </a:r>
          </a:p>
        </p:txBody>
      </p:sp>
      <p:sp>
        <p:nvSpPr>
          <p:cNvPr id="151" name="Прямоугольник 150"/>
          <p:cNvSpPr/>
          <p:nvPr/>
        </p:nvSpPr>
        <p:spPr>
          <a:xfrm>
            <a:off x="6922098" y="5605793"/>
            <a:ext cx="379730" cy="259080"/>
          </a:xfrm>
          <a:prstGeom prst="rect">
            <a:avLst/>
          </a:prstGeom>
          <a:noFill/>
          <a:ln>
            <a:solidFill>
              <a:srgbClr val="5B9BD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21</a:t>
            </a:r>
          </a:p>
        </p:txBody>
      </p:sp>
      <p:sp>
        <p:nvSpPr>
          <p:cNvPr id="148" name="Прямоугольник 147"/>
          <p:cNvSpPr/>
          <p:nvPr/>
        </p:nvSpPr>
        <p:spPr>
          <a:xfrm>
            <a:off x="8257589" y="5861744"/>
            <a:ext cx="1772598" cy="9958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 проводит осмотр Р2, заполняет документы и дает Р2 на заполнение согласие на медицинское вмешательство.</a:t>
            </a:r>
          </a:p>
        </p:txBody>
      </p:sp>
      <p:sp>
        <p:nvSpPr>
          <p:cNvPr id="149" name="Прямоугольник 148"/>
          <p:cNvSpPr/>
          <p:nvPr/>
        </p:nvSpPr>
        <p:spPr>
          <a:xfrm>
            <a:off x="8954023" y="5605793"/>
            <a:ext cx="379730" cy="259080"/>
          </a:xfrm>
          <a:prstGeom prst="rect">
            <a:avLst/>
          </a:prstGeom>
          <a:noFill/>
          <a:ln>
            <a:solidFill>
              <a:srgbClr val="5B9BD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22</a:t>
            </a:r>
          </a:p>
        </p:txBody>
      </p:sp>
      <p:sp>
        <p:nvSpPr>
          <p:cNvPr id="146" name="Прямоугольник 145"/>
          <p:cNvSpPr/>
          <p:nvPr/>
        </p:nvSpPr>
        <p:spPr>
          <a:xfrm>
            <a:off x="10289512" y="5861744"/>
            <a:ext cx="1772598" cy="9958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РЕ2 регистрирует Р3, дает ему заполнить согласие на обработку персональных данных </a:t>
            </a:r>
          </a:p>
        </p:txBody>
      </p:sp>
      <p:sp>
        <p:nvSpPr>
          <p:cNvPr id="147" name="Прямоугольник 146"/>
          <p:cNvSpPr/>
          <p:nvPr/>
        </p:nvSpPr>
        <p:spPr>
          <a:xfrm>
            <a:off x="10985946" y="5605793"/>
            <a:ext cx="379730" cy="259080"/>
          </a:xfrm>
          <a:prstGeom prst="rect">
            <a:avLst/>
          </a:prstGeom>
          <a:noFill/>
          <a:ln>
            <a:solidFill>
              <a:srgbClr val="5B9BD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233763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Прямоугольник 8"/>
          <p:cNvSpPr/>
          <p:nvPr/>
        </p:nvSpPr>
        <p:spPr>
          <a:xfrm>
            <a:off x="1591032" y="598917"/>
            <a:ext cx="10772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2.4. СЦЕНАРИЙ ДЕЛОВОЙ ИГРЫ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20724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EB902CD-9A67-4F0A-AE9E-E9DE5771A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330" y="106929"/>
            <a:ext cx="5633192" cy="530398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129890" y="1632860"/>
            <a:ext cx="11932221" cy="1252207"/>
            <a:chOff x="87101" y="1632860"/>
            <a:chExt cx="11932221" cy="1252207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87101" y="1632860"/>
              <a:ext cx="1772598" cy="1251832"/>
              <a:chOff x="87101" y="1632860"/>
              <a:chExt cx="1772598" cy="1251832"/>
            </a:xfrm>
          </p:grpSpPr>
          <p:sp>
            <p:nvSpPr>
              <p:cNvPr id="57" name="Прямоугольник 56"/>
              <p:cNvSpPr/>
              <p:nvPr/>
            </p:nvSpPr>
            <p:spPr>
              <a:xfrm>
                <a:off x="87101" y="1888811"/>
                <a:ext cx="1772598" cy="99588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РЕ1 регистрирует Р4, дает ему заполнить согласие на обработку персональных данных </a:t>
                </a:r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783535" y="1632860"/>
                <a:ext cx="379730" cy="259080"/>
              </a:xfrm>
              <a:prstGeom prst="rect">
                <a:avLst/>
              </a:prstGeom>
              <a:noFill/>
              <a:ln>
                <a:solidFill>
                  <a:srgbClr val="5B9BD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24</a:t>
                </a:r>
              </a:p>
            </p:txBody>
          </p:sp>
        </p:grpSp>
        <p:grpSp>
          <p:nvGrpSpPr>
            <p:cNvPr id="86" name="Группа 85"/>
            <p:cNvGrpSpPr/>
            <p:nvPr/>
          </p:nvGrpSpPr>
          <p:grpSpPr>
            <a:xfrm>
              <a:off x="2119026" y="1633235"/>
              <a:ext cx="1772598" cy="1251832"/>
              <a:chOff x="87101" y="1632860"/>
              <a:chExt cx="1772598" cy="1251832"/>
            </a:xfrm>
          </p:grpSpPr>
          <p:sp>
            <p:nvSpPr>
              <p:cNvPr id="87" name="Прямоугольник 86"/>
              <p:cNvSpPr/>
              <p:nvPr/>
            </p:nvSpPr>
            <p:spPr>
              <a:xfrm>
                <a:off x="87101" y="1888811"/>
                <a:ext cx="1772598" cy="99588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Р1 заполняет согласие на медицинское вмешательство, получает талон от медика и идет к РЕ1</a:t>
                </a:r>
              </a:p>
            </p:txBody>
          </p:sp>
          <p:sp>
            <p:nvSpPr>
              <p:cNvPr id="88" name="Прямоугольник 87"/>
              <p:cNvSpPr/>
              <p:nvPr/>
            </p:nvSpPr>
            <p:spPr>
              <a:xfrm>
                <a:off x="783535" y="1632860"/>
                <a:ext cx="379730" cy="259080"/>
              </a:xfrm>
              <a:prstGeom prst="rect">
                <a:avLst/>
              </a:prstGeom>
              <a:noFill/>
              <a:ln>
                <a:solidFill>
                  <a:srgbClr val="5B9BD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25</a:t>
                </a:r>
              </a:p>
            </p:txBody>
          </p:sp>
        </p:grpSp>
        <p:grpSp>
          <p:nvGrpSpPr>
            <p:cNvPr id="89" name="Группа 88"/>
            <p:cNvGrpSpPr/>
            <p:nvPr/>
          </p:nvGrpSpPr>
          <p:grpSpPr>
            <a:xfrm>
              <a:off x="4150951" y="1632860"/>
              <a:ext cx="1772598" cy="1251832"/>
              <a:chOff x="87101" y="1632860"/>
              <a:chExt cx="1772598" cy="1251832"/>
            </a:xfrm>
          </p:grpSpPr>
          <p:sp>
            <p:nvSpPr>
              <p:cNvPr id="90" name="Прямоугольник 89"/>
              <p:cNvSpPr/>
              <p:nvPr/>
            </p:nvSpPr>
            <p:spPr>
              <a:xfrm>
                <a:off x="87101" y="1888811"/>
                <a:ext cx="1772598" cy="99588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Р2 заполняет согласие на медицинское вмешательство, получает талон от медика и идет к РЕ2</a:t>
                </a:r>
              </a:p>
            </p:txBody>
          </p:sp>
          <p:sp>
            <p:nvSpPr>
              <p:cNvPr id="91" name="Прямоугольник 90"/>
              <p:cNvSpPr/>
              <p:nvPr/>
            </p:nvSpPr>
            <p:spPr>
              <a:xfrm>
                <a:off x="783535" y="1632860"/>
                <a:ext cx="379730" cy="259080"/>
              </a:xfrm>
              <a:prstGeom prst="rect">
                <a:avLst/>
              </a:prstGeom>
              <a:noFill/>
              <a:ln>
                <a:solidFill>
                  <a:srgbClr val="5B9BD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26</a:t>
                </a:r>
              </a:p>
            </p:txBody>
          </p:sp>
        </p:grpSp>
        <p:grpSp>
          <p:nvGrpSpPr>
            <p:cNvPr id="92" name="Группа 91"/>
            <p:cNvGrpSpPr/>
            <p:nvPr/>
          </p:nvGrpSpPr>
          <p:grpSpPr>
            <a:xfrm>
              <a:off x="6182876" y="1632860"/>
              <a:ext cx="1772598" cy="1251832"/>
              <a:chOff x="87101" y="1632860"/>
              <a:chExt cx="1772598" cy="1251832"/>
            </a:xfrm>
          </p:grpSpPr>
          <p:sp>
            <p:nvSpPr>
              <p:cNvPr id="93" name="Прямоугольник 92"/>
              <p:cNvSpPr/>
              <p:nvPr/>
            </p:nvSpPr>
            <p:spPr>
              <a:xfrm>
                <a:off x="87101" y="1888811"/>
                <a:ext cx="1772598" cy="99588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Р3 заполняет согласие на обработку персональных данных получает талон и идет к М</a:t>
                </a:r>
              </a:p>
            </p:txBody>
          </p:sp>
          <p:sp>
            <p:nvSpPr>
              <p:cNvPr id="94" name="Прямоугольник 93"/>
              <p:cNvSpPr/>
              <p:nvPr/>
            </p:nvSpPr>
            <p:spPr>
              <a:xfrm>
                <a:off x="783535" y="1632860"/>
                <a:ext cx="379730" cy="259080"/>
              </a:xfrm>
              <a:prstGeom prst="rect">
                <a:avLst/>
              </a:prstGeom>
              <a:noFill/>
              <a:ln>
                <a:solidFill>
                  <a:srgbClr val="5B9BD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27</a:t>
                </a:r>
              </a:p>
            </p:txBody>
          </p:sp>
        </p:grpSp>
        <p:grpSp>
          <p:nvGrpSpPr>
            <p:cNvPr id="95" name="Группа 94"/>
            <p:cNvGrpSpPr/>
            <p:nvPr/>
          </p:nvGrpSpPr>
          <p:grpSpPr>
            <a:xfrm>
              <a:off x="8214801" y="1632860"/>
              <a:ext cx="1772598" cy="1251832"/>
              <a:chOff x="87101" y="1632860"/>
              <a:chExt cx="1772598" cy="1251832"/>
            </a:xfrm>
          </p:grpSpPr>
          <p:sp>
            <p:nvSpPr>
              <p:cNvPr id="96" name="Прямоугольник 95"/>
              <p:cNvSpPr/>
              <p:nvPr/>
            </p:nvSpPr>
            <p:spPr>
              <a:xfrm>
                <a:off x="87101" y="1888811"/>
                <a:ext cx="1772598" cy="99588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Р4 заполняет согласие на обработку персональных данных получает талон и идет к М</a:t>
                </a:r>
              </a:p>
            </p:txBody>
          </p:sp>
          <p:sp>
            <p:nvSpPr>
              <p:cNvPr id="97" name="Прямоугольник 96"/>
              <p:cNvSpPr/>
              <p:nvPr/>
            </p:nvSpPr>
            <p:spPr>
              <a:xfrm>
                <a:off x="783535" y="1632860"/>
                <a:ext cx="379730" cy="259080"/>
              </a:xfrm>
              <a:prstGeom prst="rect">
                <a:avLst/>
              </a:prstGeom>
              <a:noFill/>
              <a:ln>
                <a:solidFill>
                  <a:srgbClr val="5B9BD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28</a:t>
                </a:r>
              </a:p>
            </p:txBody>
          </p:sp>
        </p:grpSp>
        <p:grpSp>
          <p:nvGrpSpPr>
            <p:cNvPr id="98" name="Группа 97"/>
            <p:cNvGrpSpPr/>
            <p:nvPr/>
          </p:nvGrpSpPr>
          <p:grpSpPr>
            <a:xfrm>
              <a:off x="10246724" y="1632860"/>
              <a:ext cx="1772598" cy="1251832"/>
              <a:chOff x="87101" y="1632860"/>
              <a:chExt cx="1772598" cy="1251832"/>
            </a:xfrm>
          </p:grpSpPr>
          <p:sp>
            <p:nvSpPr>
              <p:cNvPr id="99" name="Прямоугольник 98"/>
              <p:cNvSpPr/>
              <p:nvPr/>
            </p:nvSpPr>
            <p:spPr>
              <a:xfrm>
                <a:off x="87101" y="1888811"/>
                <a:ext cx="1772598" cy="99588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РЕ1 уточняет у Р1, завтракал ли он, вносит в отчет, расписывается в талоне и направляет к </a:t>
                </a:r>
                <a:r>
                  <a:rPr kumimoji="0" lang="ru-RU" sz="1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К</a:t>
                </a:r>
                <a:endPara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0" name="Прямоугольник 99"/>
              <p:cNvSpPr/>
              <p:nvPr/>
            </p:nvSpPr>
            <p:spPr>
              <a:xfrm>
                <a:off x="783535" y="1632860"/>
                <a:ext cx="379730" cy="259080"/>
              </a:xfrm>
              <a:prstGeom prst="rect">
                <a:avLst/>
              </a:prstGeom>
              <a:noFill/>
              <a:ln>
                <a:solidFill>
                  <a:srgbClr val="5B9BD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29</a:t>
                </a:r>
              </a:p>
            </p:txBody>
          </p:sp>
        </p:grpSp>
      </p:grpSp>
      <p:grpSp>
        <p:nvGrpSpPr>
          <p:cNvPr id="101" name="Группа 100"/>
          <p:cNvGrpSpPr/>
          <p:nvPr/>
        </p:nvGrpSpPr>
        <p:grpSpPr>
          <a:xfrm>
            <a:off x="129889" y="2979031"/>
            <a:ext cx="11932221" cy="1252207"/>
            <a:chOff x="87101" y="1632860"/>
            <a:chExt cx="11932221" cy="1252207"/>
          </a:xfrm>
        </p:grpSpPr>
        <p:grpSp>
          <p:nvGrpSpPr>
            <p:cNvPr id="102" name="Группа 101"/>
            <p:cNvGrpSpPr/>
            <p:nvPr/>
          </p:nvGrpSpPr>
          <p:grpSpPr>
            <a:xfrm>
              <a:off x="87101" y="1632860"/>
              <a:ext cx="1772598" cy="1251832"/>
              <a:chOff x="87101" y="1632860"/>
              <a:chExt cx="1772598" cy="1251832"/>
            </a:xfrm>
          </p:grpSpPr>
          <p:sp>
            <p:nvSpPr>
              <p:cNvPr id="118" name="Прямоугольник 117"/>
              <p:cNvSpPr/>
              <p:nvPr/>
            </p:nvSpPr>
            <p:spPr>
              <a:xfrm>
                <a:off x="87101" y="1888811"/>
                <a:ext cx="1772598" cy="99588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РЕ2 уточняет у Р2, завтракал ли он, вносит в отчет, расписывается в талоне и направляет к </a:t>
                </a:r>
                <a:r>
                  <a:rPr kumimoji="0" lang="ru-RU" sz="1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К</a:t>
                </a:r>
                <a:endPara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9" name="Прямоугольник 118"/>
              <p:cNvSpPr/>
              <p:nvPr/>
            </p:nvSpPr>
            <p:spPr>
              <a:xfrm>
                <a:off x="783535" y="1632860"/>
                <a:ext cx="379730" cy="259080"/>
              </a:xfrm>
              <a:prstGeom prst="rect">
                <a:avLst/>
              </a:prstGeom>
              <a:noFill/>
              <a:ln>
                <a:solidFill>
                  <a:srgbClr val="5B9BD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30</a:t>
                </a:r>
              </a:p>
            </p:txBody>
          </p:sp>
        </p:grpSp>
        <p:grpSp>
          <p:nvGrpSpPr>
            <p:cNvPr id="103" name="Группа 102"/>
            <p:cNvGrpSpPr/>
            <p:nvPr/>
          </p:nvGrpSpPr>
          <p:grpSpPr>
            <a:xfrm>
              <a:off x="2119026" y="1633235"/>
              <a:ext cx="1772598" cy="1251832"/>
              <a:chOff x="87101" y="1632860"/>
              <a:chExt cx="1772598" cy="1251832"/>
            </a:xfrm>
          </p:grpSpPr>
          <p:sp>
            <p:nvSpPr>
              <p:cNvPr id="116" name="Прямоугольник 115"/>
              <p:cNvSpPr/>
              <p:nvPr/>
            </p:nvSpPr>
            <p:spPr>
              <a:xfrm>
                <a:off x="87101" y="1888811"/>
                <a:ext cx="1772598" cy="99588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Р3 подходит к столу М и отдает пакет документов</a:t>
                </a:r>
              </a:p>
            </p:txBody>
          </p:sp>
          <p:sp>
            <p:nvSpPr>
              <p:cNvPr id="117" name="Прямоугольник 116"/>
              <p:cNvSpPr/>
              <p:nvPr/>
            </p:nvSpPr>
            <p:spPr>
              <a:xfrm>
                <a:off x="783535" y="1632860"/>
                <a:ext cx="379730" cy="259080"/>
              </a:xfrm>
              <a:prstGeom prst="rect">
                <a:avLst/>
              </a:prstGeom>
              <a:noFill/>
              <a:ln>
                <a:solidFill>
                  <a:srgbClr val="5B9BD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31</a:t>
                </a:r>
              </a:p>
            </p:txBody>
          </p:sp>
        </p:grpSp>
        <p:grpSp>
          <p:nvGrpSpPr>
            <p:cNvPr id="104" name="Группа 103"/>
            <p:cNvGrpSpPr/>
            <p:nvPr/>
          </p:nvGrpSpPr>
          <p:grpSpPr>
            <a:xfrm>
              <a:off x="4150951" y="1632860"/>
              <a:ext cx="1772598" cy="1251832"/>
              <a:chOff x="87101" y="1632860"/>
              <a:chExt cx="1772598" cy="1251832"/>
            </a:xfrm>
          </p:grpSpPr>
          <p:sp>
            <p:nvSpPr>
              <p:cNvPr id="114" name="Прямоугольник 113"/>
              <p:cNvSpPr/>
              <p:nvPr/>
            </p:nvSpPr>
            <p:spPr>
              <a:xfrm>
                <a:off x="87101" y="1888811"/>
                <a:ext cx="1772598" cy="99588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Р4 подходит к столу М и отдает пакет документов</a:t>
                </a:r>
              </a:p>
            </p:txBody>
          </p:sp>
          <p:sp>
            <p:nvSpPr>
              <p:cNvPr id="115" name="Прямоугольник 114"/>
              <p:cNvSpPr/>
              <p:nvPr/>
            </p:nvSpPr>
            <p:spPr>
              <a:xfrm>
                <a:off x="783535" y="1632860"/>
                <a:ext cx="379730" cy="259080"/>
              </a:xfrm>
              <a:prstGeom prst="rect">
                <a:avLst/>
              </a:prstGeom>
              <a:noFill/>
              <a:ln>
                <a:solidFill>
                  <a:srgbClr val="5B9BD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32</a:t>
                </a:r>
              </a:p>
            </p:txBody>
          </p:sp>
        </p:grpSp>
        <p:grpSp>
          <p:nvGrpSpPr>
            <p:cNvPr id="105" name="Группа 104"/>
            <p:cNvGrpSpPr/>
            <p:nvPr/>
          </p:nvGrpSpPr>
          <p:grpSpPr>
            <a:xfrm>
              <a:off x="6182876" y="1632860"/>
              <a:ext cx="1772598" cy="1251832"/>
              <a:chOff x="87101" y="1632860"/>
              <a:chExt cx="1772598" cy="1251832"/>
            </a:xfrm>
          </p:grpSpPr>
          <p:sp>
            <p:nvSpPr>
              <p:cNvPr id="112" name="Прямоугольник 111"/>
              <p:cNvSpPr/>
              <p:nvPr/>
            </p:nvSpPr>
            <p:spPr>
              <a:xfrm>
                <a:off x="87101" y="1888811"/>
                <a:ext cx="1772598" cy="99588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К просит предъявить талон, расселяет Р1 и объясняет где находится его домик и отряд.</a:t>
                </a:r>
              </a:p>
            </p:txBody>
          </p:sp>
          <p:sp>
            <p:nvSpPr>
              <p:cNvPr id="113" name="Прямоугольник 112"/>
              <p:cNvSpPr/>
              <p:nvPr/>
            </p:nvSpPr>
            <p:spPr>
              <a:xfrm>
                <a:off x="783535" y="1632860"/>
                <a:ext cx="379730" cy="259080"/>
              </a:xfrm>
              <a:prstGeom prst="rect">
                <a:avLst/>
              </a:prstGeom>
              <a:noFill/>
              <a:ln>
                <a:solidFill>
                  <a:srgbClr val="5B9BD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33</a:t>
                </a:r>
              </a:p>
            </p:txBody>
          </p:sp>
        </p:grpSp>
        <p:grpSp>
          <p:nvGrpSpPr>
            <p:cNvPr id="106" name="Группа 105"/>
            <p:cNvGrpSpPr/>
            <p:nvPr/>
          </p:nvGrpSpPr>
          <p:grpSpPr>
            <a:xfrm>
              <a:off x="8214801" y="1632860"/>
              <a:ext cx="1772598" cy="1251832"/>
              <a:chOff x="87101" y="1632860"/>
              <a:chExt cx="1772598" cy="1251832"/>
            </a:xfrm>
          </p:grpSpPr>
          <p:sp>
            <p:nvSpPr>
              <p:cNvPr id="110" name="Прямоугольник 109"/>
              <p:cNvSpPr/>
              <p:nvPr/>
            </p:nvSpPr>
            <p:spPr>
              <a:xfrm>
                <a:off x="87101" y="1888811"/>
                <a:ext cx="1772598" cy="99588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К просит предъявить талон, расселяет Р2 и объясняет где находится его домик и отряд.</a:t>
                </a:r>
              </a:p>
            </p:txBody>
          </p:sp>
          <p:sp>
            <p:nvSpPr>
              <p:cNvPr id="111" name="Прямоугольник 110"/>
              <p:cNvSpPr/>
              <p:nvPr/>
            </p:nvSpPr>
            <p:spPr>
              <a:xfrm>
                <a:off x="783535" y="1632860"/>
                <a:ext cx="379730" cy="259080"/>
              </a:xfrm>
              <a:prstGeom prst="rect">
                <a:avLst/>
              </a:prstGeom>
              <a:noFill/>
              <a:ln>
                <a:solidFill>
                  <a:srgbClr val="5B9BD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34</a:t>
                </a:r>
              </a:p>
            </p:txBody>
          </p:sp>
        </p:grpSp>
        <p:grpSp>
          <p:nvGrpSpPr>
            <p:cNvPr id="107" name="Группа 106"/>
            <p:cNvGrpSpPr/>
            <p:nvPr/>
          </p:nvGrpSpPr>
          <p:grpSpPr>
            <a:xfrm>
              <a:off x="10246724" y="1632860"/>
              <a:ext cx="1772598" cy="1251832"/>
              <a:chOff x="87101" y="1632860"/>
              <a:chExt cx="1772598" cy="1251832"/>
            </a:xfrm>
          </p:grpSpPr>
          <p:sp>
            <p:nvSpPr>
              <p:cNvPr id="108" name="Прямоугольник 107"/>
              <p:cNvSpPr/>
              <p:nvPr/>
            </p:nvSpPr>
            <p:spPr>
              <a:xfrm>
                <a:off x="87101" y="1888811"/>
                <a:ext cx="1772598" cy="99588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М проводит осмотр Р3, заполняет документы и дает Р3 на заполнение согласие на медицинское вмешательство.</a:t>
                </a:r>
              </a:p>
            </p:txBody>
          </p:sp>
          <p:sp>
            <p:nvSpPr>
              <p:cNvPr id="109" name="Прямоугольник 108"/>
              <p:cNvSpPr/>
              <p:nvPr/>
            </p:nvSpPr>
            <p:spPr>
              <a:xfrm>
                <a:off x="783535" y="1632860"/>
                <a:ext cx="379730" cy="259080"/>
              </a:xfrm>
              <a:prstGeom prst="rect">
                <a:avLst/>
              </a:prstGeom>
              <a:noFill/>
              <a:ln>
                <a:solidFill>
                  <a:srgbClr val="5B9BD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35</a:t>
                </a:r>
              </a:p>
            </p:txBody>
          </p:sp>
        </p:grpSp>
      </p:grpSp>
      <p:grpSp>
        <p:nvGrpSpPr>
          <p:cNvPr id="120" name="Группа 119"/>
          <p:cNvGrpSpPr/>
          <p:nvPr/>
        </p:nvGrpSpPr>
        <p:grpSpPr>
          <a:xfrm>
            <a:off x="129889" y="4323878"/>
            <a:ext cx="11932221" cy="1252207"/>
            <a:chOff x="87101" y="1632860"/>
            <a:chExt cx="11932221" cy="1252207"/>
          </a:xfrm>
        </p:grpSpPr>
        <p:grpSp>
          <p:nvGrpSpPr>
            <p:cNvPr id="121" name="Группа 120"/>
            <p:cNvGrpSpPr/>
            <p:nvPr/>
          </p:nvGrpSpPr>
          <p:grpSpPr>
            <a:xfrm>
              <a:off x="87101" y="1632860"/>
              <a:ext cx="1772598" cy="1251832"/>
              <a:chOff x="87101" y="1632860"/>
              <a:chExt cx="1772598" cy="1251832"/>
            </a:xfrm>
          </p:grpSpPr>
          <p:sp>
            <p:nvSpPr>
              <p:cNvPr id="137" name="Прямоугольник 136"/>
              <p:cNvSpPr/>
              <p:nvPr/>
            </p:nvSpPr>
            <p:spPr>
              <a:xfrm>
                <a:off x="87101" y="1888811"/>
                <a:ext cx="1772598" cy="99588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М проводит осмотр Р4, заполняет документы и дает Р4 на заполнение согласие на медицинское вмешательство.</a:t>
                </a:r>
              </a:p>
            </p:txBody>
          </p:sp>
          <p:sp>
            <p:nvSpPr>
              <p:cNvPr id="138" name="Прямоугольник 137"/>
              <p:cNvSpPr/>
              <p:nvPr/>
            </p:nvSpPr>
            <p:spPr>
              <a:xfrm>
                <a:off x="783535" y="1632860"/>
                <a:ext cx="379730" cy="259080"/>
              </a:xfrm>
              <a:prstGeom prst="rect">
                <a:avLst/>
              </a:prstGeom>
              <a:noFill/>
              <a:ln>
                <a:solidFill>
                  <a:srgbClr val="5B9BD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36</a:t>
                </a:r>
              </a:p>
            </p:txBody>
          </p:sp>
        </p:grpSp>
        <p:grpSp>
          <p:nvGrpSpPr>
            <p:cNvPr id="122" name="Группа 121"/>
            <p:cNvGrpSpPr/>
            <p:nvPr/>
          </p:nvGrpSpPr>
          <p:grpSpPr>
            <a:xfrm>
              <a:off x="2119026" y="1633235"/>
              <a:ext cx="1772598" cy="1251832"/>
              <a:chOff x="87101" y="1632860"/>
              <a:chExt cx="1772598" cy="1251832"/>
            </a:xfrm>
          </p:grpSpPr>
          <p:sp>
            <p:nvSpPr>
              <p:cNvPr id="135" name="Прямоугольник 134"/>
              <p:cNvSpPr/>
              <p:nvPr/>
            </p:nvSpPr>
            <p:spPr>
              <a:xfrm>
                <a:off x="87101" y="1888811"/>
                <a:ext cx="1772598" cy="99588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Р2 возвращается к </a:t>
                </a:r>
                <a:r>
                  <a:rPr kumimoji="0" lang="ru-RU" sz="1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К</a:t>
                </a: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и просит показать ему, где туалет</a:t>
                </a:r>
              </a:p>
            </p:txBody>
          </p:sp>
          <p:sp>
            <p:nvSpPr>
              <p:cNvPr id="136" name="Прямоугольник 135"/>
              <p:cNvSpPr/>
              <p:nvPr/>
            </p:nvSpPr>
            <p:spPr>
              <a:xfrm>
                <a:off x="783535" y="1632860"/>
                <a:ext cx="379730" cy="259080"/>
              </a:xfrm>
              <a:prstGeom prst="rect">
                <a:avLst/>
              </a:prstGeom>
              <a:noFill/>
              <a:ln>
                <a:solidFill>
                  <a:srgbClr val="5B9BD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37</a:t>
                </a:r>
              </a:p>
            </p:txBody>
          </p:sp>
        </p:grpSp>
        <p:grpSp>
          <p:nvGrpSpPr>
            <p:cNvPr id="123" name="Группа 122"/>
            <p:cNvGrpSpPr/>
            <p:nvPr/>
          </p:nvGrpSpPr>
          <p:grpSpPr>
            <a:xfrm>
              <a:off x="4150951" y="1632860"/>
              <a:ext cx="1772598" cy="1251832"/>
              <a:chOff x="87101" y="1632860"/>
              <a:chExt cx="1772598" cy="1251832"/>
            </a:xfrm>
          </p:grpSpPr>
          <p:sp>
            <p:nvSpPr>
              <p:cNvPr id="133" name="Прямоугольник 132"/>
              <p:cNvSpPr/>
              <p:nvPr/>
            </p:nvSpPr>
            <p:spPr>
              <a:xfrm>
                <a:off x="87101" y="1888811"/>
                <a:ext cx="1772598" cy="99588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Р3 заполняет согласие на медицинское вмешательство, получает талон от медика и идет к РЕ2</a:t>
                </a:r>
              </a:p>
            </p:txBody>
          </p:sp>
          <p:sp>
            <p:nvSpPr>
              <p:cNvPr id="134" name="Прямоугольник 133"/>
              <p:cNvSpPr/>
              <p:nvPr/>
            </p:nvSpPr>
            <p:spPr>
              <a:xfrm>
                <a:off x="783535" y="1632860"/>
                <a:ext cx="379730" cy="259080"/>
              </a:xfrm>
              <a:prstGeom prst="rect">
                <a:avLst/>
              </a:prstGeom>
              <a:noFill/>
              <a:ln>
                <a:solidFill>
                  <a:srgbClr val="5B9BD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38</a:t>
                </a:r>
              </a:p>
            </p:txBody>
          </p:sp>
        </p:grpSp>
        <p:grpSp>
          <p:nvGrpSpPr>
            <p:cNvPr id="124" name="Группа 123"/>
            <p:cNvGrpSpPr/>
            <p:nvPr/>
          </p:nvGrpSpPr>
          <p:grpSpPr>
            <a:xfrm>
              <a:off x="6182876" y="1632860"/>
              <a:ext cx="1772598" cy="1251832"/>
              <a:chOff x="87101" y="1632860"/>
              <a:chExt cx="1772598" cy="1251832"/>
            </a:xfrm>
          </p:grpSpPr>
          <p:sp>
            <p:nvSpPr>
              <p:cNvPr id="131" name="Прямоугольник 130"/>
              <p:cNvSpPr/>
              <p:nvPr/>
            </p:nvSpPr>
            <p:spPr>
              <a:xfrm>
                <a:off x="87101" y="1888811"/>
                <a:ext cx="1772598" cy="99588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Р4 заполняет согласие на медицинское вмешательство, получает талон от медика и идет к РЕ1</a:t>
                </a:r>
              </a:p>
            </p:txBody>
          </p:sp>
          <p:sp>
            <p:nvSpPr>
              <p:cNvPr id="132" name="Прямоугольник 131"/>
              <p:cNvSpPr/>
              <p:nvPr/>
            </p:nvSpPr>
            <p:spPr>
              <a:xfrm>
                <a:off x="783535" y="1632860"/>
                <a:ext cx="379730" cy="259080"/>
              </a:xfrm>
              <a:prstGeom prst="rect">
                <a:avLst/>
              </a:prstGeom>
              <a:noFill/>
              <a:ln>
                <a:solidFill>
                  <a:srgbClr val="5B9BD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39</a:t>
                </a:r>
              </a:p>
            </p:txBody>
          </p:sp>
        </p:grpSp>
        <p:grpSp>
          <p:nvGrpSpPr>
            <p:cNvPr id="125" name="Группа 124"/>
            <p:cNvGrpSpPr/>
            <p:nvPr/>
          </p:nvGrpSpPr>
          <p:grpSpPr>
            <a:xfrm>
              <a:off x="8214801" y="1632860"/>
              <a:ext cx="1772598" cy="1251832"/>
              <a:chOff x="87101" y="1632860"/>
              <a:chExt cx="1772598" cy="1251832"/>
            </a:xfrm>
          </p:grpSpPr>
          <p:sp>
            <p:nvSpPr>
              <p:cNvPr id="129" name="Прямоугольник 128"/>
              <p:cNvSpPr/>
              <p:nvPr/>
            </p:nvSpPr>
            <p:spPr>
              <a:xfrm>
                <a:off x="87101" y="1888811"/>
                <a:ext cx="1772598" cy="99588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РЕ2 уточняет у Р3, завтракал ли он, вносит в отчет, расписывается в талоне и направляет к </a:t>
                </a:r>
                <a:r>
                  <a:rPr kumimoji="0" lang="ru-RU" sz="1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К</a:t>
                </a:r>
                <a:endPara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0" name="Прямоугольник 129"/>
              <p:cNvSpPr/>
              <p:nvPr/>
            </p:nvSpPr>
            <p:spPr>
              <a:xfrm>
                <a:off x="783535" y="1632860"/>
                <a:ext cx="379730" cy="259080"/>
              </a:xfrm>
              <a:prstGeom prst="rect">
                <a:avLst/>
              </a:prstGeom>
              <a:noFill/>
              <a:ln>
                <a:solidFill>
                  <a:srgbClr val="5B9BD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40</a:t>
                </a:r>
              </a:p>
            </p:txBody>
          </p:sp>
        </p:grpSp>
        <p:grpSp>
          <p:nvGrpSpPr>
            <p:cNvPr id="126" name="Группа 125"/>
            <p:cNvGrpSpPr/>
            <p:nvPr/>
          </p:nvGrpSpPr>
          <p:grpSpPr>
            <a:xfrm>
              <a:off x="10246724" y="1632860"/>
              <a:ext cx="1772598" cy="1251832"/>
              <a:chOff x="87101" y="1632860"/>
              <a:chExt cx="1772598" cy="1251832"/>
            </a:xfrm>
          </p:grpSpPr>
          <p:sp>
            <p:nvSpPr>
              <p:cNvPr id="127" name="Прямоугольник 126"/>
              <p:cNvSpPr/>
              <p:nvPr/>
            </p:nvSpPr>
            <p:spPr>
              <a:xfrm>
                <a:off x="87101" y="1888811"/>
                <a:ext cx="1772598" cy="99588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РЕ1 уточняет у Р4, завтракал ли он, вносит в отчет, расписывается в талоне и направляет к </a:t>
                </a:r>
                <a:r>
                  <a:rPr kumimoji="0" lang="ru-RU" sz="1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К</a:t>
                </a:r>
                <a:endPara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8" name="Прямоугольник 127"/>
              <p:cNvSpPr/>
              <p:nvPr/>
            </p:nvSpPr>
            <p:spPr>
              <a:xfrm>
                <a:off x="783535" y="1632860"/>
                <a:ext cx="379730" cy="259080"/>
              </a:xfrm>
              <a:prstGeom prst="rect">
                <a:avLst/>
              </a:prstGeom>
              <a:noFill/>
              <a:ln>
                <a:solidFill>
                  <a:srgbClr val="5B9BD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41</a:t>
                </a:r>
              </a:p>
            </p:txBody>
          </p:sp>
        </p:grpSp>
      </p:grpSp>
      <p:grpSp>
        <p:nvGrpSpPr>
          <p:cNvPr id="139" name="Группа 138"/>
          <p:cNvGrpSpPr/>
          <p:nvPr/>
        </p:nvGrpSpPr>
        <p:grpSpPr>
          <a:xfrm>
            <a:off x="129889" y="5605793"/>
            <a:ext cx="11932221" cy="1252207"/>
            <a:chOff x="87101" y="1632860"/>
            <a:chExt cx="11932221" cy="1252207"/>
          </a:xfrm>
        </p:grpSpPr>
        <p:grpSp>
          <p:nvGrpSpPr>
            <p:cNvPr id="140" name="Группа 139"/>
            <p:cNvGrpSpPr/>
            <p:nvPr/>
          </p:nvGrpSpPr>
          <p:grpSpPr>
            <a:xfrm>
              <a:off x="87101" y="1632860"/>
              <a:ext cx="1772598" cy="1251832"/>
              <a:chOff x="87101" y="1632860"/>
              <a:chExt cx="1772598" cy="1251832"/>
            </a:xfrm>
          </p:grpSpPr>
          <p:sp>
            <p:nvSpPr>
              <p:cNvPr id="156" name="Прямоугольник 155"/>
              <p:cNvSpPr/>
              <p:nvPr/>
            </p:nvSpPr>
            <p:spPr>
              <a:xfrm>
                <a:off x="87101" y="1888811"/>
                <a:ext cx="1772598" cy="99588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К просит предъявить талон, расселяет Р3 и объясняет где находится его домик и отряд.</a:t>
                </a:r>
              </a:p>
            </p:txBody>
          </p:sp>
          <p:sp>
            <p:nvSpPr>
              <p:cNvPr id="157" name="Прямоугольник 156"/>
              <p:cNvSpPr/>
              <p:nvPr/>
            </p:nvSpPr>
            <p:spPr>
              <a:xfrm>
                <a:off x="783535" y="1632860"/>
                <a:ext cx="379730" cy="259080"/>
              </a:xfrm>
              <a:prstGeom prst="rect">
                <a:avLst/>
              </a:prstGeom>
              <a:noFill/>
              <a:ln>
                <a:solidFill>
                  <a:srgbClr val="5B9BD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42</a:t>
                </a:r>
              </a:p>
            </p:txBody>
          </p:sp>
        </p:grpSp>
        <p:grpSp>
          <p:nvGrpSpPr>
            <p:cNvPr id="141" name="Группа 140"/>
            <p:cNvGrpSpPr/>
            <p:nvPr/>
          </p:nvGrpSpPr>
          <p:grpSpPr>
            <a:xfrm>
              <a:off x="2119026" y="1633235"/>
              <a:ext cx="1772598" cy="1251832"/>
              <a:chOff x="87101" y="1632860"/>
              <a:chExt cx="1772598" cy="1251832"/>
            </a:xfrm>
          </p:grpSpPr>
          <p:sp>
            <p:nvSpPr>
              <p:cNvPr id="154" name="Прямоугольник 153"/>
              <p:cNvSpPr/>
              <p:nvPr/>
            </p:nvSpPr>
            <p:spPr>
              <a:xfrm>
                <a:off x="87101" y="1888811"/>
                <a:ext cx="1772598" cy="99588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К просит предъявить талон, расселяет Р4 и объясняет где находится его домик и отряд.</a:t>
                </a:r>
              </a:p>
            </p:txBody>
          </p:sp>
          <p:sp>
            <p:nvSpPr>
              <p:cNvPr id="155" name="Прямоугольник 154"/>
              <p:cNvSpPr/>
              <p:nvPr/>
            </p:nvSpPr>
            <p:spPr>
              <a:xfrm>
                <a:off x="783535" y="1632860"/>
                <a:ext cx="379730" cy="259080"/>
              </a:xfrm>
              <a:prstGeom prst="rect">
                <a:avLst/>
              </a:prstGeom>
              <a:noFill/>
              <a:ln>
                <a:solidFill>
                  <a:srgbClr val="5B9BD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43</a:t>
                </a:r>
              </a:p>
            </p:txBody>
          </p:sp>
        </p:grpSp>
        <p:grpSp>
          <p:nvGrpSpPr>
            <p:cNvPr id="142" name="Группа 141"/>
            <p:cNvGrpSpPr/>
            <p:nvPr/>
          </p:nvGrpSpPr>
          <p:grpSpPr>
            <a:xfrm>
              <a:off x="4150951" y="1632860"/>
              <a:ext cx="1772598" cy="1251832"/>
              <a:chOff x="87101" y="1632860"/>
              <a:chExt cx="1772598" cy="1251832"/>
            </a:xfrm>
          </p:grpSpPr>
          <p:sp>
            <p:nvSpPr>
              <p:cNvPr id="152" name="Прямоугольник 151"/>
              <p:cNvSpPr/>
              <p:nvPr/>
            </p:nvSpPr>
            <p:spPr>
              <a:xfrm>
                <a:off x="87101" y="1888811"/>
                <a:ext cx="1772598" cy="99588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3" name="Прямоугольник 152"/>
              <p:cNvSpPr/>
              <p:nvPr/>
            </p:nvSpPr>
            <p:spPr>
              <a:xfrm>
                <a:off x="783535" y="1632860"/>
                <a:ext cx="379730" cy="259080"/>
              </a:xfrm>
              <a:prstGeom prst="rect">
                <a:avLst/>
              </a:prstGeom>
              <a:noFill/>
              <a:ln>
                <a:solidFill>
                  <a:srgbClr val="5B9BD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44</a:t>
                </a:r>
              </a:p>
            </p:txBody>
          </p:sp>
        </p:grpSp>
        <p:grpSp>
          <p:nvGrpSpPr>
            <p:cNvPr id="143" name="Группа 142"/>
            <p:cNvGrpSpPr/>
            <p:nvPr/>
          </p:nvGrpSpPr>
          <p:grpSpPr>
            <a:xfrm>
              <a:off x="6182876" y="1632860"/>
              <a:ext cx="1772598" cy="1251832"/>
              <a:chOff x="87101" y="1632860"/>
              <a:chExt cx="1772598" cy="1251832"/>
            </a:xfrm>
          </p:grpSpPr>
          <p:sp>
            <p:nvSpPr>
              <p:cNvPr id="150" name="Прямоугольник 149"/>
              <p:cNvSpPr/>
              <p:nvPr/>
            </p:nvSpPr>
            <p:spPr>
              <a:xfrm>
                <a:off x="87101" y="1888811"/>
                <a:ext cx="1772598" cy="99588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1" name="Прямоугольник 150"/>
              <p:cNvSpPr/>
              <p:nvPr/>
            </p:nvSpPr>
            <p:spPr>
              <a:xfrm>
                <a:off x="783535" y="1632860"/>
                <a:ext cx="379730" cy="259080"/>
              </a:xfrm>
              <a:prstGeom prst="rect">
                <a:avLst/>
              </a:prstGeom>
              <a:noFill/>
              <a:ln>
                <a:solidFill>
                  <a:srgbClr val="5B9BD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45</a:t>
                </a:r>
              </a:p>
            </p:txBody>
          </p:sp>
        </p:grpSp>
        <p:grpSp>
          <p:nvGrpSpPr>
            <p:cNvPr id="144" name="Группа 143"/>
            <p:cNvGrpSpPr/>
            <p:nvPr/>
          </p:nvGrpSpPr>
          <p:grpSpPr>
            <a:xfrm>
              <a:off x="8214801" y="1632860"/>
              <a:ext cx="1772598" cy="1251832"/>
              <a:chOff x="87101" y="1632860"/>
              <a:chExt cx="1772598" cy="1251832"/>
            </a:xfrm>
          </p:grpSpPr>
          <p:sp>
            <p:nvSpPr>
              <p:cNvPr id="148" name="Прямоугольник 147"/>
              <p:cNvSpPr/>
              <p:nvPr/>
            </p:nvSpPr>
            <p:spPr>
              <a:xfrm>
                <a:off x="87101" y="1888811"/>
                <a:ext cx="1772598" cy="99588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9" name="Прямоугольник 148"/>
              <p:cNvSpPr/>
              <p:nvPr/>
            </p:nvSpPr>
            <p:spPr>
              <a:xfrm>
                <a:off x="783535" y="1632860"/>
                <a:ext cx="379730" cy="259080"/>
              </a:xfrm>
              <a:prstGeom prst="rect">
                <a:avLst/>
              </a:prstGeom>
              <a:noFill/>
              <a:ln>
                <a:solidFill>
                  <a:srgbClr val="5B9BD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46</a:t>
                </a:r>
              </a:p>
            </p:txBody>
          </p:sp>
        </p:grpSp>
        <p:grpSp>
          <p:nvGrpSpPr>
            <p:cNvPr id="145" name="Группа 144"/>
            <p:cNvGrpSpPr/>
            <p:nvPr/>
          </p:nvGrpSpPr>
          <p:grpSpPr>
            <a:xfrm>
              <a:off x="10246724" y="1632860"/>
              <a:ext cx="1772598" cy="1251832"/>
              <a:chOff x="87101" y="1632860"/>
              <a:chExt cx="1772598" cy="1251832"/>
            </a:xfrm>
          </p:grpSpPr>
          <p:sp>
            <p:nvSpPr>
              <p:cNvPr id="146" name="Прямоугольник 145"/>
              <p:cNvSpPr/>
              <p:nvPr/>
            </p:nvSpPr>
            <p:spPr>
              <a:xfrm>
                <a:off x="87101" y="1888811"/>
                <a:ext cx="1772598" cy="99588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7" name="Прямоугольник 146"/>
              <p:cNvSpPr/>
              <p:nvPr/>
            </p:nvSpPr>
            <p:spPr>
              <a:xfrm>
                <a:off x="783535" y="1632860"/>
                <a:ext cx="379730" cy="259080"/>
              </a:xfrm>
              <a:prstGeom prst="rect">
                <a:avLst/>
              </a:prstGeom>
              <a:noFill/>
              <a:ln>
                <a:solidFill>
                  <a:srgbClr val="5B9BD5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47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4976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Прямоугольник 8"/>
          <p:cNvSpPr/>
          <p:nvPr/>
        </p:nvSpPr>
        <p:spPr>
          <a:xfrm>
            <a:off x="1589581" y="728271"/>
            <a:ext cx="10772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ПОДРОБНОЕ РУКОВОДСТВО ВЕДУЩЕГО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20724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0542" y="1833165"/>
            <a:ext cx="10604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Методический пакет ведущего фабрики процессов состоит из следующих разделов</a:t>
            </a:r>
            <a:r>
              <a:rPr lang="ru-RU" b="1" dirty="0"/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0542" y="2956560"/>
            <a:ext cx="8671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002060"/>
                </a:solidFill>
              </a:rPr>
              <a:t>Руководство ведущего (с.34 );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002060"/>
                </a:solidFill>
              </a:rPr>
              <a:t>Дополнительные материалы (с.38 );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002060"/>
                </a:solidFill>
              </a:rPr>
              <a:t>Образцы документов (с.39 );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002060"/>
                </a:solidFill>
              </a:rPr>
              <a:t>Чек-лист подготовки фабрики процессов (с.42 ).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321966-754E-4376-AF5A-6B4E4B2C0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363" y="137880"/>
            <a:ext cx="5639289" cy="53039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Прямоугольник 8"/>
          <p:cNvSpPr/>
          <p:nvPr/>
        </p:nvSpPr>
        <p:spPr>
          <a:xfrm>
            <a:off x="1607165" y="734306"/>
            <a:ext cx="10772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3.1. РУКОВОДСТВО ВЕДУЩЕГО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20724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3B368F3-37CD-4C49-B0E5-1E75B32C5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354" y="130969"/>
            <a:ext cx="5633192" cy="530398"/>
          </a:xfrm>
          <a:prstGeom prst="rect">
            <a:avLst/>
          </a:prstGeom>
        </p:spPr>
      </p:pic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06B4FFA2-88E5-4D66-87A5-2A3E6C634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695630"/>
              </p:ext>
            </p:extLst>
          </p:nvPr>
        </p:nvGraphicFramePr>
        <p:xfrm>
          <a:off x="888024" y="1424780"/>
          <a:ext cx="10585938" cy="5302251"/>
        </p:xfrm>
        <a:graphic>
          <a:graphicData uri="http://schemas.openxmlformats.org/drawingml/2006/table">
            <a:tbl>
              <a:tblPr firstRow="1" firstCol="1" bandRow="1"/>
              <a:tblGrid>
                <a:gridCol w="400565">
                  <a:extLst>
                    <a:ext uri="{9D8B030D-6E8A-4147-A177-3AD203B41FA5}">
                      <a16:colId xmlns:a16="http://schemas.microsoft.com/office/drawing/2014/main" val="420642426"/>
                    </a:ext>
                  </a:extLst>
                </a:gridCol>
                <a:gridCol w="700000">
                  <a:extLst>
                    <a:ext uri="{9D8B030D-6E8A-4147-A177-3AD203B41FA5}">
                      <a16:colId xmlns:a16="http://schemas.microsoft.com/office/drawing/2014/main" val="2982132641"/>
                    </a:ext>
                  </a:extLst>
                </a:gridCol>
                <a:gridCol w="4428051">
                  <a:extLst>
                    <a:ext uri="{9D8B030D-6E8A-4147-A177-3AD203B41FA5}">
                      <a16:colId xmlns:a16="http://schemas.microsoft.com/office/drawing/2014/main" val="1674818488"/>
                    </a:ext>
                  </a:extLst>
                </a:gridCol>
                <a:gridCol w="1497169">
                  <a:extLst>
                    <a:ext uri="{9D8B030D-6E8A-4147-A177-3AD203B41FA5}">
                      <a16:colId xmlns:a16="http://schemas.microsoft.com/office/drawing/2014/main" val="655506733"/>
                    </a:ext>
                  </a:extLst>
                </a:gridCol>
                <a:gridCol w="3560153">
                  <a:extLst>
                    <a:ext uri="{9D8B030D-6E8A-4147-A177-3AD203B41FA5}">
                      <a16:colId xmlns:a16="http://schemas.microsoft.com/office/drawing/2014/main" val="3902700295"/>
                    </a:ext>
                  </a:extLst>
                </a:gridCol>
              </a:tblGrid>
              <a:tr h="3621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Время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Содержание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Форма работы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Цель и желаемый результат работы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779414"/>
                  </a:ext>
                </a:extLst>
              </a:tr>
              <a:tr h="233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10.00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Начало обучения на Фабрике процессов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939589"/>
                  </a:ext>
                </a:extLst>
              </a:tr>
              <a:tr h="228600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Приветствие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724344"/>
                  </a:ext>
                </a:extLst>
              </a:tr>
              <a:tr h="2741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мин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Вопросы безопасности</a:t>
                      </a: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Инструктаж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Понимание собственных действий при ЧС при проведении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600617"/>
                  </a:ext>
                </a:extLst>
              </a:tr>
              <a:tr h="4148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мин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Регламент работы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R="8763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Мини-лекция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Знание и понимание распорядка рабочего дня. Правила поведения во время обучения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350224"/>
                  </a:ext>
                </a:extLst>
              </a:tr>
              <a:tr h="9152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мин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Знакомство.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Представление тренеров.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Знакомство с участниками.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Ожидания.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Цели обучения </a:t>
                      </a: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Диалог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Знакомство с тренерами и командой. Понимание целей обучения и ожиданий от ФП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759140"/>
                  </a:ext>
                </a:extLst>
              </a:tr>
              <a:tr h="7295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мин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Бережливое управление.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Бережливое производство.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История бережливого производства.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Лучшие практики.</a:t>
                      </a: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Мини-лекция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Понимание основных терминов, связанных с оптимизацией процессов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811993"/>
                  </a:ext>
                </a:extLst>
              </a:tr>
              <a:tr h="7295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мин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История развития бережливого управления в Воронежской области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Проект «Эффективный регион»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Бережливое управление в Региональном центре «Орион». </a:t>
                      </a: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Мини-лекция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Знание истории развития бережливого управления на территории ВО и понимание своего места и вклада в его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495454"/>
                  </a:ext>
                </a:extLst>
              </a:tr>
              <a:tr h="11010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мин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Знакомство с ФП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Что такое ФП?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Цели обучения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Методология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Правила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Схема размещения ФП</a:t>
                      </a: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Мини-лекция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Понимание сути ФП в сфере образования, правила поведения в ДИ.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97" marR="408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1449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90330D6-CB88-40B7-8D0F-F74EACFD1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0" y="130970"/>
            <a:ext cx="5633192" cy="530398"/>
          </a:xfrm>
          <a:prstGeom prst="rect">
            <a:avLst/>
          </a:prstGeom>
        </p:spPr>
      </p:pic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63B0DF9A-FBFD-42D2-8C22-19CEAA18E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51992"/>
              </p:ext>
            </p:extLst>
          </p:nvPr>
        </p:nvGraphicFramePr>
        <p:xfrm>
          <a:off x="1661746" y="511437"/>
          <a:ext cx="10181746" cy="6117361"/>
        </p:xfrm>
        <a:graphic>
          <a:graphicData uri="http://schemas.openxmlformats.org/drawingml/2006/table">
            <a:tbl>
              <a:tblPr firstRow="1" firstCol="1" bandRow="1"/>
              <a:tblGrid>
                <a:gridCol w="385272">
                  <a:extLst>
                    <a:ext uri="{9D8B030D-6E8A-4147-A177-3AD203B41FA5}">
                      <a16:colId xmlns:a16="http://schemas.microsoft.com/office/drawing/2014/main" val="3621151367"/>
                    </a:ext>
                  </a:extLst>
                </a:gridCol>
                <a:gridCol w="673273">
                  <a:extLst>
                    <a:ext uri="{9D8B030D-6E8A-4147-A177-3AD203B41FA5}">
                      <a16:colId xmlns:a16="http://schemas.microsoft.com/office/drawing/2014/main" val="1846578621"/>
                    </a:ext>
                  </a:extLst>
                </a:gridCol>
                <a:gridCol w="4258977">
                  <a:extLst>
                    <a:ext uri="{9D8B030D-6E8A-4147-A177-3AD203B41FA5}">
                      <a16:colId xmlns:a16="http://schemas.microsoft.com/office/drawing/2014/main" val="1185903252"/>
                    </a:ext>
                  </a:extLst>
                </a:gridCol>
                <a:gridCol w="1440003">
                  <a:extLst>
                    <a:ext uri="{9D8B030D-6E8A-4147-A177-3AD203B41FA5}">
                      <a16:colId xmlns:a16="http://schemas.microsoft.com/office/drawing/2014/main" val="3180273347"/>
                    </a:ext>
                  </a:extLst>
                </a:gridCol>
                <a:gridCol w="3424221">
                  <a:extLst>
                    <a:ext uri="{9D8B030D-6E8A-4147-A177-3AD203B41FA5}">
                      <a16:colId xmlns:a16="http://schemas.microsoft.com/office/drawing/2014/main" val="2710084715"/>
                    </a:ext>
                  </a:extLst>
                </a:gridCol>
              </a:tblGrid>
              <a:tr h="737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мин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Знакомство с целями ДИ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«Летний лагерь»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Инструктаж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Понимание контекста ДИ, общее представление о ролях, функциях и задачах участников игры в предложенной ситуации (кейсе)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Понимание целей процесса и результата, который необходимо достигнуть по итогам ДИ.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217308"/>
                  </a:ext>
                </a:extLst>
              </a:tr>
              <a:tr h="289739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Переход в рабочую зону ФП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886877"/>
                  </a:ext>
                </a:extLst>
              </a:tr>
              <a:tr h="316523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 Деловая игра «Летний лагерь»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734674"/>
                  </a:ext>
                </a:extLst>
              </a:tr>
              <a:tr h="2685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8.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10.45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Знакомство с инструкциями.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Ответы на вопросы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Диалог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Понимание участниками своих задач и действий (по ролям)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803204"/>
                  </a:ext>
                </a:extLst>
              </a:tr>
              <a:tr h="2685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9.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11.00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Стар игры.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Деловая игра «Летний лагерь»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Деловая игра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Четкое следование инструкциям ролей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811578"/>
                  </a:ext>
                </a:extLst>
              </a:tr>
              <a:tr h="4062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10.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11.30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Итоги 1 раунда: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Обратная связь по 1 раунду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Диалог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Умение задавать грамотные вопросы при проведении итогов работы.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461603"/>
                  </a:ext>
                </a:extLst>
              </a:tr>
              <a:tr h="6816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11.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11.35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Определение проблем. Знакомство с понятием проблемы и инструментов бережливого производства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SQDCM 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Анализ проблем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SQDCM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Диалог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Понимание сути проблемы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Умение определять проблемы в своих и чужих действиях внутри процесса. Умение использовать инструмент </a:t>
                      </a: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SQDCM  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730767"/>
                  </a:ext>
                </a:extLst>
              </a:tr>
              <a:tr h="282989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12.35 – 13.30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544357"/>
                  </a:ext>
                </a:extLst>
              </a:tr>
              <a:tr h="15079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12.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13.30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Картирование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Понятие картирования как инструмента бережливого производства.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Понятие ПСЦ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Понятие процесса и ценности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Понятие потребителя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Виды карт («как есть», карта целевого состояния)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Диаграмма «спагетти»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Мини -лекция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Составление карта текущего состояния процесса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Понимание сути ПСЦ и картирования как эффективного инструмента для визуализации и анализа процессов любого вида.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Умение видеть процесс целиком и находить в нем свои действия.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Умение определять место проблем обозначенных на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SQDCM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на карте «как есть»  </a:t>
                      </a:r>
                    </a:p>
                  </a:txBody>
                  <a:tcPr marL="37008" marR="370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99063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680D12-A7CE-4C3B-80D4-2D89EA0D6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0793"/>
            <a:ext cx="5633192" cy="530398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235A026-5801-49B7-B28C-F204EEEA3C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807132"/>
              </p:ext>
            </p:extLst>
          </p:nvPr>
        </p:nvGraphicFramePr>
        <p:xfrm>
          <a:off x="2127509" y="731191"/>
          <a:ext cx="9390414" cy="5778374"/>
        </p:xfrm>
        <a:graphic>
          <a:graphicData uri="http://schemas.openxmlformats.org/drawingml/2006/table">
            <a:tbl>
              <a:tblPr firstRow="1" firstCol="1" bandRow="1"/>
              <a:tblGrid>
                <a:gridCol w="355328">
                  <a:extLst>
                    <a:ext uri="{9D8B030D-6E8A-4147-A177-3AD203B41FA5}">
                      <a16:colId xmlns:a16="http://schemas.microsoft.com/office/drawing/2014/main" val="2118212301"/>
                    </a:ext>
                  </a:extLst>
                </a:gridCol>
                <a:gridCol w="620947">
                  <a:extLst>
                    <a:ext uri="{9D8B030D-6E8A-4147-A177-3AD203B41FA5}">
                      <a16:colId xmlns:a16="http://schemas.microsoft.com/office/drawing/2014/main" val="3758595437"/>
                    </a:ext>
                  </a:extLst>
                </a:gridCol>
                <a:gridCol w="3927966">
                  <a:extLst>
                    <a:ext uri="{9D8B030D-6E8A-4147-A177-3AD203B41FA5}">
                      <a16:colId xmlns:a16="http://schemas.microsoft.com/office/drawing/2014/main" val="1929115861"/>
                    </a:ext>
                  </a:extLst>
                </a:gridCol>
                <a:gridCol w="1328085">
                  <a:extLst>
                    <a:ext uri="{9D8B030D-6E8A-4147-A177-3AD203B41FA5}">
                      <a16:colId xmlns:a16="http://schemas.microsoft.com/office/drawing/2014/main" val="2404370062"/>
                    </a:ext>
                  </a:extLst>
                </a:gridCol>
                <a:gridCol w="3158088">
                  <a:extLst>
                    <a:ext uri="{9D8B030D-6E8A-4147-A177-3AD203B41FA5}">
                      <a16:colId xmlns:a16="http://schemas.microsoft.com/office/drawing/2014/main" val="876686151"/>
                    </a:ext>
                  </a:extLst>
                </a:gridCol>
              </a:tblGrid>
              <a:tr h="181528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Деловая игра «Летний лагерь» 2 раунд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1" marR="421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596526"/>
                  </a:ext>
                </a:extLst>
              </a:tr>
              <a:tr h="25865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1" marR="421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13.30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1" marR="421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Подготовка ко 2 раунду ДИ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1" marR="421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Подготовка рабочих мест и всех необходимых материалов ко 2 раунду.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Практика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1" marR="421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Умение определять шаги целевого состояния процесса, опираясь на принятые меры по решению проблем, обозначенных в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SQDCM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 итогам 1 раунда.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Умение принимать решение для оптимизации существующего процесса и действовать согласно вновь принятому решению.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1" marR="421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115022"/>
                  </a:ext>
                </a:extLst>
              </a:tr>
              <a:tr h="7548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1" marR="421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14.45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1" marR="421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Старт игры.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Деловая игра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1" marR="421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Деловая игра.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Мониторинг игры тренерами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1" marR="421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Практика и опыт использования улучшений в процессе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1" marR="421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78092"/>
                  </a:ext>
                </a:extLst>
              </a:tr>
              <a:tr h="7548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1" marR="421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15.15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1" marR="421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Итоги 2 раунда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Анализ проблем </a:t>
                      </a: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SQDCM 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1" marR="421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Диалог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1" marR="421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Умение анализировать процесс и определять имеющие потери и другие проблемы с учеты полученных знаний.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1" marR="421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106222"/>
                  </a:ext>
                </a:extLst>
              </a:tr>
              <a:tr h="563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1" marR="421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15.45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1" marR="421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Работа с диаграммой «спагетти»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1" marR="421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Диалог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Практика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1" marR="421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Умение использовать «Спагетти» как инструмент оптимизации рабочего пространства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1" marR="421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820986"/>
                  </a:ext>
                </a:extLst>
              </a:tr>
              <a:tr h="181528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Кофе-брейк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15.45 – 16.00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151" marR="421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87615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84BCF2-50A0-4228-A94A-BB7DBAA62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204" y="323885"/>
            <a:ext cx="5633192" cy="530398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45900099-48AB-4935-8ABB-33C2F1E76F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596607"/>
              </p:ext>
            </p:extLst>
          </p:nvPr>
        </p:nvGraphicFramePr>
        <p:xfrm>
          <a:off x="1652954" y="704815"/>
          <a:ext cx="9996854" cy="6040053"/>
        </p:xfrm>
        <a:graphic>
          <a:graphicData uri="http://schemas.openxmlformats.org/drawingml/2006/table">
            <a:tbl>
              <a:tblPr firstRow="1" firstCol="1" bandRow="1"/>
              <a:tblGrid>
                <a:gridCol w="378277">
                  <a:extLst>
                    <a:ext uri="{9D8B030D-6E8A-4147-A177-3AD203B41FA5}">
                      <a16:colId xmlns:a16="http://schemas.microsoft.com/office/drawing/2014/main" val="1434105271"/>
                    </a:ext>
                  </a:extLst>
                </a:gridCol>
                <a:gridCol w="661048">
                  <a:extLst>
                    <a:ext uri="{9D8B030D-6E8A-4147-A177-3AD203B41FA5}">
                      <a16:colId xmlns:a16="http://schemas.microsoft.com/office/drawing/2014/main" val="1518153448"/>
                    </a:ext>
                  </a:extLst>
                </a:gridCol>
                <a:gridCol w="3638183">
                  <a:extLst>
                    <a:ext uri="{9D8B030D-6E8A-4147-A177-3AD203B41FA5}">
                      <a16:colId xmlns:a16="http://schemas.microsoft.com/office/drawing/2014/main" val="3402642479"/>
                    </a:ext>
                  </a:extLst>
                </a:gridCol>
                <a:gridCol w="1644161">
                  <a:extLst>
                    <a:ext uri="{9D8B030D-6E8A-4147-A177-3AD203B41FA5}">
                      <a16:colId xmlns:a16="http://schemas.microsoft.com/office/drawing/2014/main" val="1439736820"/>
                    </a:ext>
                  </a:extLst>
                </a:gridCol>
                <a:gridCol w="3675185">
                  <a:extLst>
                    <a:ext uri="{9D8B030D-6E8A-4147-A177-3AD203B41FA5}">
                      <a16:colId xmlns:a16="http://schemas.microsoft.com/office/drawing/2014/main" val="2530921352"/>
                    </a:ext>
                  </a:extLst>
                </a:gridCol>
              </a:tblGrid>
              <a:tr h="12066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16.00</a:t>
                      </a: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Подготовка к 3 раунду</a:t>
                      </a: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Подготовка рабочего пространства к 3 раунду ДИ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Умение оптимизировать рабочее пространство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Умение принимать решение для оптимизации существующего процесса и действовать согласно вновь принятому решению по итогам 2 раунда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560699"/>
                  </a:ext>
                </a:extLst>
              </a:tr>
              <a:tr h="6857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16.10.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Старт – игры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Деловая игра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Деловая игра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Мониторинг игры тренерами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Практика и опыт использования решений в процессе привнесенных улучшений (исключение потерь) по итогам 2 раунда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412168"/>
                  </a:ext>
                </a:extLst>
              </a:tr>
              <a:tr h="15316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16.40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Итоги 3 раунда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обратная связь по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раунду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анализ проблем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SQDCM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Диалог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Умение давать качественную обратную связь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Умение быть объективным в оценке своей и чужой деятельности.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Умение определять проблемы и находить решения, используя инструменты бережливого производства.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Анализ достигнутых результатов.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493183"/>
                  </a:ext>
                </a:extLst>
              </a:tr>
              <a:tr h="185198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Знакомство с инструментами бережливого производства (лекционная зона)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81023762"/>
                  </a:ext>
                </a:extLst>
              </a:tr>
              <a:tr h="575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17.10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Виды потерь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Мини-лекция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Знакомство с потерями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Понимание важности их устранения в процессах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978302"/>
                  </a:ext>
                </a:extLst>
              </a:tr>
              <a:tr h="3802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17.20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Почему?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Мини-лекция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Понимание важности поиска коренных причин проблемы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106496"/>
                  </a:ext>
                </a:extLst>
              </a:tr>
              <a:tr h="5752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17.30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Система 5С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Мини-лекция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шагов системы 5С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Понимание важности эффективной организации рабочих мест.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036186"/>
                  </a:ext>
                </a:extLst>
              </a:tr>
              <a:tr h="185198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Подведение итогов Фабрики процессов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88173508"/>
                  </a:ext>
                </a:extLst>
              </a:tr>
              <a:tr h="1752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23.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17.30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Обратная связь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Диалог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Подведение итогов обучения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004063"/>
                  </a:ext>
                </a:extLst>
              </a:tr>
              <a:tr h="338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18.00   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Анкетирование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Работа с анкетами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Получение обратной связи в виде анкетирования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193322"/>
                  </a:ext>
                </a:extLst>
              </a:tr>
              <a:tr h="164880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Завершение обучения на Фабрике процессов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06" marR="34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62075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05023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Прямоугольник 8"/>
          <p:cNvSpPr/>
          <p:nvPr/>
        </p:nvSpPr>
        <p:spPr>
          <a:xfrm>
            <a:off x="1615958" y="742616"/>
            <a:ext cx="10772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3.2. ДОПОЛЬНИТЕЛЬНЫЕ МАТЕРИАЛЫ ВЕДУЩЕГО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20724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13310"/>
          <p:cNvGrpSpPr>
            <a:grpSpLocks noChangeAspect="1"/>
          </p:cNvGrpSpPr>
          <p:nvPr/>
        </p:nvGrpSpPr>
        <p:grpSpPr>
          <a:xfrm>
            <a:off x="269364" y="1517321"/>
            <a:ext cx="11214900" cy="1556010"/>
            <a:chOff x="18288" y="150499"/>
            <a:chExt cx="8610602" cy="1194808"/>
          </a:xfrm>
        </p:grpSpPr>
        <p:sp>
          <p:nvSpPr>
            <p:cNvPr id="13" name="Rectangle 12405"/>
            <p:cNvSpPr/>
            <p:nvPr/>
          </p:nvSpPr>
          <p:spPr>
            <a:xfrm>
              <a:off x="18288" y="150499"/>
              <a:ext cx="118575" cy="26252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6" name="Rectangle 12406"/>
            <p:cNvSpPr/>
            <p:nvPr/>
          </p:nvSpPr>
          <p:spPr>
            <a:xfrm>
              <a:off x="108204" y="150499"/>
              <a:ext cx="413589" cy="26252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Rectangle 12408"/>
            <p:cNvSpPr/>
            <p:nvPr/>
          </p:nvSpPr>
          <p:spPr>
            <a:xfrm>
              <a:off x="3536315" y="150499"/>
              <a:ext cx="59288" cy="26252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" name="Rectangle 12409"/>
            <p:cNvSpPr/>
            <p:nvPr/>
          </p:nvSpPr>
          <p:spPr>
            <a:xfrm>
              <a:off x="5054219" y="1132332"/>
              <a:ext cx="42143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20" name="Rectangle 12410"/>
            <p:cNvSpPr/>
            <p:nvPr/>
          </p:nvSpPr>
          <p:spPr>
            <a:xfrm>
              <a:off x="6180709" y="1132332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21" name="Rectangle 12411"/>
            <p:cNvSpPr/>
            <p:nvPr/>
          </p:nvSpPr>
          <p:spPr>
            <a:xfrm>
              <a:off x="7305421" y="1132332"/>
              <a:ext cx="42144" cy="1899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22" name="Rectangle 12412"/>
            <p:cNvSpPr/>
            <p:nvPr/>
          </p:nvSpPr>
          <p:spPr>
            <a:xfrm>
              <a:off x="8575294" y="1103757"/>
              <a:ext cx="53596" cy="24155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3" name="Picture 12618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47650" y="380238"/>
              <a:ext cx="1238250" cy="857250"/>
            </a:xfrm>
            <a:prstGeom prst="rect">
              <a:avLst/>
            </a:prstGeom>
          </p:spPr>
        </p:pic>
        <p:pic>
          <p:nvPicPr>
            <p:cNvPr id="24" name="Picture 12620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485900" y="380238"/>
              <a:ext cx="1238250" cy="857250"/>
            </a:xfrm>
            <a:prstGeom prst="rect">
              <a:avLst/>
            </a:prstGeom>
          </p:spPr>
        </p:pic>
        <p:pic>
          <p:nvPicPr>
            <p:cNvPr id="25" name="Picture 1262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724150" y="380238"/>
              <a:ext cx="1238250" cy="857250"/>
            </a:xfrm>
            <a:prstGeom prst="rect">
              <a:avLst/>
            </a:prstGeom>
          </p:spPr>
        </p:pic>
        <p:pic>
          <p:nvPicPr>
            <p:cNvPr id="26" name="Picture 12624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962400" y="380238"/>
              <a:ext cx="1095375" cy="857250"/>
            </a:xfrm>
            <a:prstGeom prst="rect">
              <a:avLst/>
            </a:prstGeom>
          </p:spPr>
        </p:pic>
        <p:pic>
          <p:nvPicPr>
            <p:cNvPr id="27" name="Picture 12626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089398" y="380238"/>
              <a:ext cx="1095375" cy="857250"/>
            </a:xfrm>
            <a:prstGeom prst="rect">
              <a:avLst/>
            </a:prstGeom>
          </p:spPr>
        </p:pic>
        <p:pic>
          <p:nvPicPr>
            <p:cNvPr id="28" name="Picture 12628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216269" y="380238"/>
              <a:ext cx="1095375" cy="857250"/>
            </a:xfrm>
            <a:prstGeom prst="rect">
              <a:avLst/>
            </a:prstGeom>
          </p:spPr>
        </p:pic>
        <p:pic>
          <p:nvPicPr>
            <p:cNvPr id="29" name="Picture 12630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7343267" y="380238"/>
              <a:ext cx="1238250" cy="857250"/>
            </a:xfrm>
            <a:prstGeom prst="rect">
              <a:avLst/>
            </a:prstGeom>
          </p:spPr>
        </p:pic>
      </p:grpSp>
      <p:sp>
        <p:nvSpPr>
          <p:cNvPr id="30" name="Прямоугольник 29"/>
          <p:cNvSpPr/>
          <p:nvPr/>
        </p:nvSpPr>
        <p:spPr>
          <a:xfrm>
            <a:off x="490542" y="1220724"/>
            <a:ext cx="107725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3.2.1. Потери заложенные в игровом раунде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255979"/>
              </p:ext>
            </p:extLst>
          </p:nvPr>
        </p:nvGraphicFramePr>
        <p:xfrm>
          <a:off x="568097" y="3118262"/>
          <a:ext cx="10846360" cy="3473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9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9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9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9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9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2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368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473038">
                <a:tc>
                  <a:txBody>
                    <a:bodyPr/>
                    <a:lstStyle/>
                    <a:p>
                      <a:endParaRPr lang="ru-RU" sz="12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baseline="0" dirty="0">
                          <a:solidFill>
                            <a:schemeClr val="tx1"/>
                          </a:solidFill>
                        </a:rPr>
                        <a:t>Неправильная организация рабочего пространства</a:t>
                      </a:r>
                    </a:p>
                    <a:p>
                      <a:endParaRPr lang="ru-RU" sz="1200" b="1" baseline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1200" b="1" baseline="0" dirty="0">
                          <a:solidFill>
                            <a:schemeClr val="tx1"/>
                          </a:solidFill>
                        </a:rPr>
                        <a:t>Поиск документов детей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Уточнение спорных вопросов у начальника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Хождение с контрольным </a:t>
                      </a:r>
                    </a:p>
                    <a:p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Излишние запасы канцтоваров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</a:rPr>
                        <a:t> и документов на столе начальника лагеря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baseline="0" dirty="0">
                          <a:solidFill>
                            <a:schemeClr val="tx1"/>
                          </a:solidFill>
                        </a:rPr>
                        <a:t>Не нужный вопрос «Кушал/не кушал»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 Ожидание приема в очереди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Ошибки при приеме документов</a:t>
                      </a:r>
                    </a:p>
                    <a:p>
                      <a:pPr marL="0" algn="l" rtl="0" eaLnBrk="1" latinLnBrk="0" hangingPunct="1"/>
                      <a:endParaRPr kumimoji="0" lang="ru-RU" sz="1200" b="1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Некачественная консультация, невнимательность при приеме заявления документов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880A72-57FF-4B2C-9723-0E5722633C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9719" y="161586"/>
            <a:ext cx="5639289" cy="5303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9B5AD8-0CD4-45D4-B7E7-42E463837504}"/>
              </a:ext>
            </a:extLst>
          </p:cNvPr>
          <p:cNvSpPr txBox="1"/>
          <p:nvPr/>
        </p:nvSpPr>
        <p:spPr>
          <a:xfrm>
            <a:off x="551958" y="3095738"/>
            <a:ext cx="15206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+mj-lt"/>
                <a:cs typeface="Arial" panose="020B0604020202020204" pitchFamily="34" charset="0"/>
              </a:rPr>
              <a:t>Одна и та же информация подается начальнику лагеря от коменданта и регистратора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Прямоугольник 8"/>
          <p:cNvSpPr/>
          <p:nvPr/>
        </p:nvSpPr>
        <p:spPr>
          <a:xfrm>
            <a:off x="1690705" y="743458"/>
            <a:ext cx="10772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Образцы медицинских документов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2940" y="1075910"/>
            <a:ext cx="29392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/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Справка 079-у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58941" y="1171058"/>
            <a:ext cx="2518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Свидетельство о рождении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96296" y="3749115"/>
            <a:ext cx="2059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Медицинский полис</a:t>
            </a:r>
          </a:p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rtlCol="0" anchor="ctr"/>
          <a:lstStyle>
            <a:defPPr>
              <a:defRPr lang="ru-RU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068193-62BF-404B-83D3-3D0FAF7F363C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8319852" y="1240094"/>
            <a:ext cx="2518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Справка об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эпид.окружении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1220724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2089A3-44EE-48D6-B22C-2A5F7F5F3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116" y="165420"/>
            <a:ext cx="5639289" cy="530398"/>
          </a:xfrm>
          <a:prstGeom prst="rect">
            <a:avLst/>
          </a:prstGeom>
        </p:spPr>
      </p:pic>
      <p:pic>
        <p:nvPicPr>
          <p:cNvPr id="2050" name="Picture 2" descr="https://pediatrya.ru/assets/images/primery-spravok/spravka-079u-orazec.jpg">
            <a:extLst>
              <a:ext uri="{FF2B5EF4-FFF2-40B4-BE49-F238E27FC236}">
                <a16:creationId xmlns:a16="http://schemas.microsoft.com/office/drawing/2014/main" id="{FABDE346-6353-4E72-B523-546D0D9F9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40" y="1768359"/>
            <a:ext cx="3366323" cy="477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itmap.ru/wp-content/uploads/8/3/0/8301c9a1c3786456e6900963f5042214.jpeg">
            <a:extLst>
              <a:ext uri="{FF2B5EF4-FFF2-40B4-BE49-F238E27FC236}">
                <a16:creationId xmlns:a16="http://schemas.microsoft.com/office/drawing/2014/main" id="{55B39FBB-DCE9-47E8-B0DB-413F64E08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951" y="1783499"/>
            <a:ext cx="3728825" cy="475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https://pbs.twimg.com/media/DA7EUfBXUAAUWOq?format=jpg&amp;name=medium">
            <a:extLst>
              <a:ext uri="{FF2B5EF4-FFF2-40B4-BE49-F238E27FC236}">
                <a16:creationId xmlns:a16="http://schemas.microsoft.com/office/drawing/2014/main" id="{A0784599-D590-4F9F-955C-1EFDD679FF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1899138" cy="189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2" name="Picture 14" descr="https://tfoms-chr.ru/media/fdec0364-7350-4db1-9f0b-6e1d41b7c2c5/iKSOIQ/%D0%9D%D0%BE%D0%B2%D0%BE%D1%81%D1%82%D0%B8%20%D1%80%D0%B5%D0%B3%D0%B8%D0%BE%D0%BD%D0%BE%D0%B2/2022/07/9ad7b974e41d447dc47834aa6b53154a.jpg">
            <a:extLst>
              <a:ext uri="{FF2B5EF4-FFF2-40B4-BE49-F238E27FC236}">
                <a16:creationId xmlns:a16="http://schemas.microsoft.com/office/drawing/2014/main" id="{84946FAD-F68E-4FF6-A86F-D329E0570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119" y="4676347"/>
            <a:ext cx="3314426" cy="186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www.kom-dir.ru/images/spravka_otsutstvie_koronavirusa.jpg">
            <a:extLst>
              <a:ext uri="{FF2B5EF4-FFF2-40B4-BE49-F238E27FC236}">
                <a16:creationId xmlns:a16="http://schemas.microsoft.com/office/drawing/2014/main" id="{FC2E5E60-F20B-4625-94E9-D9A64B3C1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720" y="1885415"/>
            <a:ext cx="3728825" cy="224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341073" y="1590132"/>
            <a:ext cx="11362368" cy="5103966"/>
          </a:xfrm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Руководство фабрики процессов «Летний лагерь» ГАНОУ ВО «Региональный центр «Орион» (ФП) является сводным документом, который содержит всю необходимую информацию для ее подготовки и проведения. Вся информация руководства сгруппирована в четыре содержательных блока:</a:t>
            </a:r>
          </a:p>
          <a:p>
            <a:pPr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О Фабрике процессов ГАНОУ ВО «Региональный центр «Орион»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– ознакомительный блок, описывающий цели ФП, состав участников, применяемые инструменты бережливого производства; </a:t>
            </a:r>
          </a:p>
          <a:p>
            <a:pPr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Технический пакет ведущего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– содержательный блок, представляющий процесс технической подготовки учебной площадки; </a:t>
            </a:r>
          </a:p>
          <a:p>
            <a:pPr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Методический пакет ведущего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– содержательный блок, представляющий подготовку и методологию проведения ФП; </a:t>
            </a:r>
          </a:p>
          <a:p>
            <a:pPr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Наглядные материалы для тренера и участников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– содержательный блок, представляющий учебные материалы, с которыми работают участники на учебной площадке. 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Все представленные в Руководстве материалы, как технологические, так и методические, предоставляются ведущим ФП дополнительно в электронном виде, подготовленные для распечатки. 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Алгоритм подготовки тренеров к проведению ФП: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Прохождение мероприятия в качестве участника; 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Участие в технологической подготовке ФП; 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Самостоятельное изучение данного Руководства и дополнительных материалов, получение индивидуальных консультаций у тренера-методолога; 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Самостоятельное проведение ФП с наблюдением ведущего тренера. 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/>
          <p:cNvSpPr/>
          <p:nvPr/>
        </p:nvSpPr>
        <p:spPr>
          <a:xfrm>
            <a:off x="1613947" y="751010"/>
            <a:ext cx="51857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ПОЛЬЗОВАТЬСЯ РУКОВОДСТВОМ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1220724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96000" y="180150"/>
            <a:ext cx="5624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Фабрика процессов</a:t>
            </a:r>
            <a:r>
              <a:rPr lang="ru-RU" sz="1400" dirty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ГАНОУ ВО «Региональный центр «Орион»</a:t>
            </a:r>
          </a:p>
          <a:p>
            <a:pPr algn="ctr"/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Прямоугольник 8"/>
          <p:cNvSpPr/>
          <p:nvPr/>
        </p:nvSpPr>
        <p:spPr>
          <a:xfrm>
            <a:off x="1624750" y="725150"/>
            <a:ext cx="10772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Образцы документов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71592" y="1359354"/>
            <a:ext cx="2388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Согласие на медицинское вмешательство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66102" y="1456850"/>
            <a:ext cx="2589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Прививочный сертификат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1220724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BD0D82-4266-436E-B85D-14FC84D6A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985" y="143030"/>
            <a:ext cx="5639289" cy="530398"/>
          </a:xfrm>
          <a:prstGeom prst="rect">
            <a:avLst/>
          </a:prstGeom>
        </p:spPr>
      </p:pic>
      <p:pic>
        <p:nvPicPr>
          <p:cNvPr id="3074" name="Picture 2" descr="https://cemashko.ru/upload/information_system_92/6/1/5/item_6159/item_6159.jpg">
            <a:extLst>
              <a:ext uri="{FF2B5EF4-FFF2-40B4-BE49-F238E27FC236}">
                <a16:creationId xmlns:a16="http://schemas.microsoft.com/office/drawing/2014/main" id="{8B16B52A-B24C-4DF5-9D75-26AA9A83E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238" y="2089242"/>
            <a:ext cx="5361598" cy="375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B2360E-B303-4E7E-A554-D90557BD4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57" y="1958814"/>
            <a:ext cx="3656821" cy="487620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9DA760-8090-4D65-9EE8-37E5C8CD2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0793"/>
            <a:ext cx="5639289" cy="53039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632C518-946A-4B54-88F3-2A84F8A9E9DE}"/>
              </a:ext>
            </a:extLst>
          </p:cNvPr>
          <p:cNvSpPr/>
          <p:nvPr/>
        </p:nvSpPr>
        <p:spPr>
          <a:xfrm>
            <a:off x="1694675" y="731191"/>
            <a:ext cx="10772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Образцы общих документов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3B3B85-7AFF-41BD-966F-46E096893A10}"/>
              </a:ext>
            </a:extLst>
          </p:cNvPr>
          <p:cNvSpPr txBox="1"/>
          <p:nvPr/>
        </p:nvSpPr>
        <p:spPr>
          <a:xfrm>
            <a:off x="1282987" y="1128964"/>
            <a:ext cx="2365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Согласие на ОПД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2EC838-85EA-449D-8663-8726813246D7}"/>
              </a:ext>
            </a:extLst>
          </p:cNvPr>
          <p:cNvSpPr txBox="1"/>
          <p:nvPr/>
        </p:nvSpPr>
        <p:spPr>
          <a:xfrm>
            <a:off x="4526564" y="1147355"/>
            <a:ext cx="3367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Страховка от несчастного случая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672E87-2D42-4F51-99E2-58994B3EFDCF}"/>
              </a:ext>
            </a:extLst>
          </p:cNvPr>
          <p:cNvSpPr txBox="1"/>
          <p:nvPr/>
        </p:nvSpPr>
        <p:spPr>
          <a:xfrm>
            <a:off x="9498336" y="1128964"/>
            <a:ext cx="1188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СНИЛС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5A1524-4A16-45BD-9D22-9914867AD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32" y="1580306"/>
            <a:ext cx="3182815" cy="48708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941A54-5EEF-4632-8A51-94F7821C2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581" y="1676993"/>
            <a:ext cx="3581420" cy="4677508"/>
          </a:xfrm>
          <a:prstGeom prst="rect">
            <a:avLst/>
          </a:prstGeom>
        </p:spPr>
      </p:pic>
      <p:pic>
        <p:nvPicPr>
          <p:cNvPr id="4098" name="Picture 2" descr="https://kredit-on.ru/wp-content/uploads/e/d/3/ed3755e4f0b31f97eeb97fab4214d6b8.jpeg">
            <a:extLst>
              <a:ext uri="{FF2B5EF4-FFF2-40B4-BE49-F238E27FC236}">
                <a16:creationId xmlns:a16="http://schemas.microsoft.com/office/drawing/2014/main" id="{EB68C495-3E79-425C-A62D-934A181B9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135" y="1676993"/>
            <a:ext cx="3659480" cy="255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8000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F45BAD-B2E3-4604-8B04-22E5E4FDB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531" y="306301"/>
            <a:ext cx="5639289" cy="53039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638512-3ABA-4B8D-BA78-4A08F4FDBB0D}"/>
              </a:ext>
            </a:extLst>
          </p:cNvPr>
          <p:cNvSpPr/>
          <p:nvPr/>
        </p:nvSpPr>
        <p:spPr>
          <a:xfrm>
            <a:off x="1694675" y="731191"/>
            <a:ext cx="10772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Образцы общих документов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72473A-5385-4A3C-9A41-9ABF86A2AFE7}"/>
              </a:ext>
            </a:extLst>
          </p:cNvPr>
          <p:cNvSpPr txBox="1"/>
          <p:nvPr/>
        </p:nvSpPr>
        <p:spPr>
          <a:xfrm>
            <a:off x="1899138" y="1445603"/>
            <a:ext cx="2725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Ведомость регистрации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A813E0-0122-4A57-86CE-42DAB1BBDD93}"/>
              </a:ext>
            </a:extLst>
          </p:cNvPr>
          <p:cNvSpPr txBox="1"/>
          <p:nvPr/>
        </p:nvSpPr>
        <p:spPr>
          <a:xfrm>
            <a:off x="4749066" y="4045827"/>
            <a:ext cx="3050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Ведомость</a:t>
            </a:r>
            <a:r>
              <a:rPr lang="ru-RU" dirty="0"/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медицинского осмотра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88CC21-EFF2-4467-A056-7229EFE156D7}"/>
              </a:ext>
            </a:extLst>
          </p:cNvPr>
          <p:cNvSpPr txBox="1"/>
          <p:nvPr/>
        </p:nvSpPr>
        <p:spPr>
          <a:xfrm>
            <a:off x="8106507" y="1430214"/>
            <a:ext cx="3130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Ведомость расселения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C66F01-A65D-4C2C-831B-50B93E087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29" y="1894635"/>
            <a:ext cx="5874202" cy="209574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A5E7EB-0412-41A3-8B0A-DB6FFAC2E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718" y="4652517"/>
            <a:ext cx="5307623" cy="18908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D46DA2-6E5F-4698-A7EA-5B93193AA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5100" y="1887207"/>
            <a:ext cx="5398720" cy="209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282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Прямоугольник 8"/>
          <p:cNvSpPr/>
          <p:nvPr/>
        </p:nvSpPr>
        <p:spPr>
          <a:xfrm>
            <a:off x="1633542" y="752797"/>
            <a:ext cx="10772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3.2. ЧЕК-ЛИСТ ПОДГОТОВКИ ПОМЕЩЕНИЯ ФАБРИКИ ПРОЦЕССОВ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20724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417940"/>
              </p:ext>
            </p:extLst>
          </p:nvPr>
        </p:nvGraphicFramePr>
        <p:xfrm>
          <a:off x="939043" y="1297420"/>
          <a:ext cx="10605745" cy="509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0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0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4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617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ЧТО СДЕЛАТЬ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ГДЕ ВЗЯТЬ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ОТМЕТКА О ВЫПОЛНЕНИИ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</a:rPr>
                        <a:t> +/-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317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Зона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</a:rPr>
                        <a:t> деловой игры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6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Проконтролировать чистоту рабочих поверхностей, полов, мусорных корзин </a:t>
                      </a:r>
                    </a:p>
                  </a:txBody>
                  <a:tcPr marL="67310" marR="67945" marT="279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клининг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6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Расставить рабочие столы, таблички ролей согласно схеме 1-го раунда </a:t>
                      </a:r>
                    </a:p>
                  </a:txBody>
                  <a:tcPr marL="67310" marR="67945" marT="279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Отдел дополнительного образования, зона «Планетария»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8575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Разложить необходимые канцтовары, предметы на рабочие столы согласно стандартам рабочих мест: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Инструкции и скрипты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Ведомость  регистрации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Ведомость медицинского осмотра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Ведомость расселения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Образцы документов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Органайзер с ручками, карандашами и флажком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Чистая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бумага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Степлеры</a:t>
                      </a:r>
                      <a:endParaRPr lang="ru-RU" sz="1200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ПК и МФУ для зоны регистрации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Преподавательская 2 этаж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200" dirty="0"/>
                        <a:t>(отдел дополнительного образования)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631">
                <a:tc>
                  <a:txBody>
                    <a:bodyPr/>
                    <a:lstStyle/>
                    <a:p>
                      <a:pPr defTabSz="179705"/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Разложить необходимые канцтовары, предметы на стол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тренера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:</a:t>
                      </a:r>
                    </a:p>
                    <a:p>
                      <a:pPr marL="171450" indent="-171450" defTabSz="179705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+mn-lt"/>
                        </a:rPr>
                        <a:t>Бейджи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71450" indent="-171450" defTabSz="179705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</a:rPr>
                        <a:t>Шаблоны документов</a:t>
                      </a:r>
                    </a:p>
                    <a:p>
                      <a:pPr marL="171450" indent="-171450" defTabSz="179705">
                        <a:buFont typeface="Arial" panose="020B0604020202020204" pitchFamily="34" charset="0"/>
                        <a:buChar char="•"/>
                      </a:pP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Маркеры для </a:t>
                      </a:r>
                      <a:r>
                        <a:rPr lang="ru-RU" sz="120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флипчарта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marL="171450" indent="-171450" defTabSz="179705">
                        <a:buFont typeface="Arial" panose="020B0604020202020204" pitchFamily="34" charset="0"/>
                        <a:buChar char="•"/>
                      </a:pP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Губка-</a:t>
                      </a:r>
                      <a:r>
                        <a:rPr lang="ru-RU" sz="120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стиратель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для </a:t>
                      </a:r>
                      <a:r>
                        <a:rPr lang="ru-RU" sz="120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флипчарта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Преподавательская 2 этаж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(отдел дополнительного образования)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6479A7-0172-4B86-AA2A-DA1579725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417" y="118907"/>
            <a:ext cx="5639289" cy="53039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709186"/>
              </p:ext>
            </p:extLst>
          </p:nvPr>
        </p:nvGraphicFramePr>
        <p:xfrm>
          <a:off x="1227771" y="582590"/>
          <a:ext cx="10644996" cy="6130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3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3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72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1963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Анкета обратной связи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Сертификаты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Папка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</a:rPr>
                        <a:t> планшет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</a:rPr>
                        <a:t>Список участников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905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Презентационная зона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275"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Подготовить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флипчарт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</a:rPr>
                        <a:t> для знакомства с участниками: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</a:rPr>
                        <a:t>Маркер для </a:t>
                      </a:r>
                      <a:r>
                        <a:rPr lang="ru-RU" sz="1200" b="0" baseline="0" dirty="0" err="1">
                          <a:solidFill>
                            <a:schemeClr val="tx1"/>
                          </a:solidFill>
                        </a:rPr>
                        <a:t>флипчарта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</a:rPr>
                        <a:t>Губка-</a:t>
                      </a:r>
                      <a:r>
                        <a:rPr lang="ru-RU" sz="1200" b="0" baseline="0" dirty="0" err="1">
                          <a:solidFill>
                            <a:schemeClr val="tx1"/>
                          </a:solidFill>
                        </a:rPr>
                        <a:t>стиратель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</a:rPr>
                        <a:t> для магнитной доски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</a:rPr>
                        <a:t>Телевизор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</a:rPr>
                        <a:t>Ноутбук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baseline="0" dirty="0" err="1">
                          <a:solidFill>
                            <a:schemeClr val="tx1"/>
                          </a:solidFill>
                        </a:rPr>
                        <a:t>Рецеркулятор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Кабинет информатики</a:t>
                      </a:r>
                    </a:p>
                    <a:p>
                      <a:pPr algn="l"/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9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Проверить работоспособность ноутбук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</a:rPr>
                        <a:t>а, телевизора, </a:t>
                      </a:r>
                      <a:r>
                        <a:rPr lang="ru-RU" sz="1200" b="0" baseline="0" dirty="0" err="1">
                          <a:solidFill>
                            <a:schemeClr val="tx1"/>
                          </a:solidFill>
                        </a:rPr>
                        <a:t>рецеркулятора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</a:rPr>
                        <a:t>, ПК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905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Зона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200" b="1" baseline="0" dirty="0" err="1">
                          <a:solidFill>
                            <a:schemeClr val="tx1"/>
                          </a:solidFill>
                        </a:rPr>
                        <a:t>инфоцентра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738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Проверить чистоту поверхностей плакатов в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инфоцентре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SQDCM,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) маркеры для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флипчарта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 3-х цветов (красный, зеленый, синий), губка-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стиратель</a:t>
                      </a:r>
                      <a:r>
                        <a:rPr lang="ru-RU" sz="1200" b="0" baseline="0" dirty="0">
                          <a:solidFill>
                            <a:schemeClr val="tx1"/>
                          </a:solidFill>
                        </a:rPr>
                        <a:t> для магнитной доски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, магниты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Правила на фабрике процессов и Правила деловой игры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Результаты раунда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ru-RU" sz="12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905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Зона кофе брейк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096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Приготовить кофе-брейк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Стол под кофе-брейк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67945" marT="279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7874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Проверить наличие воды в кулере и возможность ее нагрева, одноразовых стаканчиков и кружек </a:t>
                      </a:r>
                    </a:p>
                  </a:txBody>
                  <a:tcPr marL="67310" marR="67945" marT="279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162619-9D8D-4569-ABA6-7FEB272FD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354" y="130969"/>
            <a:ext cx="5633192" cy="53039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68193-62BF-404B-83D3-3D0FAF7F363C}" type="slidenum">
              <a:rPr lang="ru-RU" smtClean="0"/>
              <a:pPr/>
              <a:t>45</a:t>
            </a:fld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758016"/>
              </p:ext>
            </p:extLst>
          </p:nvPr>
        </p:nvGraphicFramePr>
        <p:xfrm>
          <a:off x="894413" y="705837"/>
          <a:ext cx="10965882" cy="1750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3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3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8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358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Организационные</a:t>
                      </a:r>
                      <a:r>
                        <a:rPr lang="ru-RU" sz="1200" b="1" baseline="0" dirty="0">
                          <a:solidFill>
                            <a:schemeClr val="tx1"/>
                          </a:solidFill>
                        </a:rPr>
                        <a:t> мероприятия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086">
                <a:tc>
                  <a:txBody>
                    <a:bodyPr/>
                    <a:lstStyle/>
                    <a:p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Направить информацию для участников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5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Внести информацию об участниках в журнал обучившихся                             по образцу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5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Подготовить сертификаты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Преподавательская 2 этаж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(отдел дополнительного образования)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1E550E-7F77-4637-8CD1-2E1CF5D8D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354" y="130969"/>
            <a:ext cx="5633192" cy="5303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2E0B40-C027-46BD-9404-461A7A15D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413" y="2661968"/>
            <a:ext cx="3079710" cy="24354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CC3273-EDF8-4F73-8B44-85FF1E70AA76}"/>
              </a:ext>
            </a:extLst>
          </p:cNvPr>
          <p:cNvSpPr txBox="1"/>
          <p:nvPr/>
        </p:nvSpPr>
        <p:spPr>
          <a:xfrm>
            <a:off x="1011115" y="5416062"/>
            <a:ext cx="296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Г. Воронеж, </a:t>
            </a:r>
          </a:p>
          <a:p>
            <a:pPr algn="ctr"/>
            <a:r>
              <a:rPr lang="ru-RU" dirty="0"/>
              <a:t>пр. Труда, 65 Б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1C1C71-442F-4AD5-95DC-BEC2060F4318}"/>
              </a:ext>
            </a:extLst>
          </p:cNvPr>
          <p:cNvSpPr txBox="1"/>
          <p:nvPr/>
        </p:nvSpPr>
        <p:spPr>
          <a:xfrm>
            <a:off x="5275638" y="2732307"/>
            <a:ext cx="673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Список участников «Фабрика бережливых процессов»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7438AC-A536-4352-ADD6-E49428A52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575" y="3206366"/>
            <a:ext cx="6791325" cy="292417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956889-4380-4556-AD7F-DEE67400C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055" y="113122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Фабрика бережливых процессов </a:t>
            </a:r>
            <a:b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ГАНОУ ВО «Региональный центр «Орион»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7A71F0-B911-473E-9D3C-C4709D057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59" y="1394012"/>
            <a:ext cx="3821022" cy="25554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898654-5F0B-41B5-9B9E-22D0B63A9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60" y="4031086"/>
            <a:ext cx="3821022" cy="2629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3FBC61-D272-4F27-BF5D-FE4633DA66F8}"/>
              </a:ext>
            </a:extLst>
          </p:cNvPr>
          <p:cNvSpPr txBox="1"/>
          <p:nvPr/>
        </p:nvSpPr>
        <p:spPr>
          <a:xfrm>
            <a:off x="6454588" y="2286000"/>
            <a:ext cx="5210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F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Воронеж</a:t>
            </a:r>
          </a:p>
          <a:p>
            <a:r>
              <a:rPr lang="ru-RU" dirty="0">
                <a:solidFill>
                  <a:srgbClr val="0F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пр. Труда, 65 Б</a:t>
            </a:r>
          </a:p>
          <a:p>
            <a:r>
              <a:rPr lang="ru-RU" dirty="0">
                <a:solidFill>
                  <a:srgbClr val="0F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 Б/ц «Мегион»</a:t>
            </a:r>
          </a:p>
          <a:p>
            <a:endParaRPr lang="ru-RU" dirty="0">
              <a:solidFill>
                <a:srgbClr val="0F2D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F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Контактная информация:</a:t>
            </a:r>
          </a:p>
          <a:p>
            <a:r>
              <a:rPr lang="ru-RU" dirty="0">
                <a:solidFill>
                  <a:srgbClr val="0F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8(473) 207-77-36</a:t>
            </a:r>
          </a:p>
          <a:p>
            <a:r>
              <a:rPr lang="ru-RU" dirty="0">
                <a:solidFill>
                  <a:srgbClr val="0F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Цепляева Татьяна Ивановна</a:t>
            </a:r>
          </a:p>
          <a:p>
            <a:r>
              <a:rPr lang="ru-RU" dirty="0">
                <a:solidFill>
                  <a:srgbClr val="0F2D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Фирсова Надежда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10961084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Прямоугольник 8"/>
          <p:cNvSpPr/>
          <p:nvPr/>
        </p:nvSpPr>
        <p:spPr>
          <a:xfrm>
            <a:off x="1111773" y="704180"/>
            <a:ext cx="112257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3.3. БЛАНКИ ПАНЕЛИ ВИЗУАЛЬНОГО УПРАВЛЕНИЯ И ОПИСАНИИ ИХ ЗАПОЛНЕНИЯ 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20724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84117" y="1758503"/>
            <a:ext cx="3829584" cy="4247317"/>
          </a:xfrm>
          <a:prstGeom prst="rect">
            <a:avLst/>
          </a:prstGeom>
          <a:noFill/>
          <a:ln>
            <a:noFill/>
            <a:prstDash val="dashDot"/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F2D69"/>
                </a:solidFill>
              </a:rPr>
              <a:t>Цель:</a:t>
            </a:r>
            <a:r>
              <a:rPr lang="ru-RU" dirty="0"/>
              <a:t> знакомство с участниками</a:t>
            </a:r>
          </a:p>
          <a:p>
            <a:endParaRPr lang="ru-RU" dirty="0"/>
          </a:p>
          <a:p>
            <a:r>
              <a:rPr lang="ru-RU" b="1" dirty="0">
                <a:solidFill>
                  <a:srgbClr val="0F2D69"/>
                </a:solidFill>
              </a:rPr>
              <a:t>Как заполнять:</a:t>
            </a:r>
          </a:p>
          <a:p>
            <a:endParaRPr lang="ru-RU" b="1" dirty="0">
              <a:solidFill>
                <a:srgbClr val="0F2D69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Имя участника. </a:t>
            </a:r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В бережливом управлении участник является: новичком, теоретиком, участником, опытным участником.</a:t>
            </a:r>
          </a:p>
          <a:p>
            <a:pPr marL="342900" indent="-342900">
              <a:buFont typeface="+mj-lt"/>
              <a:buAutoNum type="arabicPeriod"/>
            </a:pP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/>
              <a:t>Ожидания участника от </a:t>
            </a:r>
            <a:r>
              <a:rPr lang="ru-RU" dirty="0"/>
              <a:t>обучения.</a:t>
            </a:r>
          </a:p>
          <a:p>
            <a:endParaRPr lang="ru-RU" dirty="0"/>
          </a:p>
        </p:txBody>
      </p:sp>
      <p:pic>
        <p:nvPicPr>
          <p:cNvPr id="2050" name="Picture 2" descr="C:\Users\user\Documents\Бережливое производство\ФАБРИКА\Фото\IMG20230626103423.jpg"/>
          <p:cNvPicPr>
            <a:picLocks noChangeAspect="1" noChangeArrowheads="1"/>
          </p:cNvPicPr>
          <p:nvPr/>
        </p:nvPicPr>
        <p:blipFill>
          <a:blip r:embed="rId2" cstate="print"/>
          <a:srcRect l="4031" r="7194" b="12509"/>
          <a:stretch>
            <a:fillRect/>
          </a:stretch>
        </p:blipFill>
        <p:spPr bwMode="auto">
          <a:xfrm>
            <a:off x="1261242" y="1508438"/>
            <a:ext cx="3626068" cy="47647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A002C3-8D73-48C3-96C3-231E6EF01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413" y="118907"/>
            <a:ext cx="5633192" cy="530398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156610" y="838613"/>
            <a:ext cx="11232796" cy="369332"/>
          </a:xfrm>
          <a:prstGeom prst="rect">
            <a:avLst/>
          </a:prstGeom>
          <a:noFill/>
          <a:ln>
            <a:noFill/>
            <a:prstDash val="dashDot"/>
          </a:ln>
        </p:spPr>
        <p:txBody>
          <a:bodyPr wrap="square" numCol="1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Цель</a:t>
            </a:r>
            <a:r>
              <a:rPr lang="ru-RU" b="1" dirty="0"/>
              <a:t>: </a:t>
            </a:r>
            <a:r>
              <a:rPr lang="ru-RU" dirty="0"/>
              <a:t>инструмент  визуализации и анализа шагов процесса в ходе создания ценности.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5572" y="4895850"/>
            <a:ext cx="11187456" cy="2031325"/>
          </a:xfrm>
          <a:prstGeom prst="rect">
            <a:avLst/>
          </a:prstGeom>
          <a:noFill/>
          <a:ln>
            <a:solidFill>
              <a:srgbClr val="002060"/>
            </a:solidFill>
            <a:prstDash val="dashDot"/>
          </a:ln>
        </p:spPr>
        <p:txBody>
          <a:bodyPr wrap="square" numCol="2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При работе с картой текущего процесса частники определяют:</a:t>
            </a:r>
            <a:r>
              <a:rPr lang="ru-RU" b="1" dirty="0"/>
              <a:t> </a:t>
            </a:r>
          </a:p>
          <a:p>
            <a:r>
              <a:rPr lang="ru-RU" b="1" dirty="0"/>
              <a:t> </a:t>
            </a:r>
            <a:r>
              <a:rPr lang="ru-RU" dirty="0"/>
              <a:t>- потребитель процесса;</a:t>
            </a:r>
          </a:p>
          <a:p>
            <a:r>
              <a:rPr lang="ru-RU" dirty="0"/>
              <a:t> - участников процесса; </a:t>
            </a:r>
          </a:p>
          <a:p>
            <a:r>
              <a:rPr lang="ru-RU" dirty="0"/>
              <a:t>- результат – ценность в процессе; </a:t>
            </a:r>
          </a:p>
          <a:p>
            <a:r>
              <a:rPr lang="ru-RU" dirty="0"/>
              <a:t> - границы процесса;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- выстраивают действия процесса; </a:t>
            </a:r>
          </a:p>
          <a:p>
            <a:r>
              <a:rPr lang="ru-RU" dirty="0"/>
              <a:t>- соединяют действия в последовательность; </a:t>
            </a:r>
          </a:p>
          <a:p>
            <a:r>
              <a:rPr lang="ru-RU" dirty="0"/>
              <a:t>- распределяют обязанности между </a:t>
            </a:r>
          </a:p>
          <a:p>
            <a:r>
              <a:rPr lang="ru-RU" dirty="0"/>
              <a:t>  участниками;</a:t>
            </a:r>
          </a:p>
          <a:p>
            <a:r>
              <a:rPr lang="ru-RU" dirty="0"/>
              <a:t>- выявляют потери.</a:t>
            </a:r>
          </a:p>
        </p:txBody>
      </p:sp>
      <p:pic>
        <p:nvPicPr>
          <p:cNvPr id="2052" name="Picture 4" descr="C:\Users\ADMIN-PC\Downloads\IMG_20230625_10183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2" r="2692" b="32691"/>
          <a:stretch/>
        </p:blipFill>
        <p:spPr bwMode="auto">
          <a:xfrm>
            <a:off x="752475" y="1495424"/>
            <a:ext cx="96393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F5E649-2AA4-44BC-A045-A704A9A23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620" y="128717"/>
            <a:ext cx="5633192" cy="530398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7372350" y="1059522"/>
            <a:ext cx="4180480" cy="1227965"/>
          </a:xfrm>
          <a:prstGeom prst="rect">
            <a:avLst/>
          </a:prstGeom>
          <a:noFill/>
          <a:ln>
            <a:noFill/>
            <a:prstDash val="dashDot"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обозначить главные цели и задачи деловой игры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0050" y="972945"/>
            <a:ext cx="6818435" cy="569523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pPr indent="448310" algn="ctr"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Цели и з</a:t>
            </a:r>
            <a:r>
              <a:rPr lang="ru-RU" sz="28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адачи деловой игры</a:t>
            </a:r>
          </a:p>
          <a:p>
            <a:pPr indent="448310" algn="ctr">
              <a:spcAft>
                <a:spcPts val="0"/>
              </a:spcAft>
            </a:pPr>
            <a:endParaRPr lang="ru-RU" sz="2800" b="1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defTabSz="914400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 течении 30 минут команда должна зарегистрировать 8 участников лагеря.</a:t>
            </a:r>
          </a:p>
          <a:p>
            <a:pPr lvl="0" algn="ctr" defTabSz="914400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914400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 итогам регистрации комендант должен расселить и распределить </a:t>
            </a:r>
          </a:p>
          <a:p>
            <a:pPr lvl="0" algn="ctr" defTabSz="914400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 отряд </a:t>
            </a:r>
          </a:p>
          <a:p>
            <a:pPr lvl="0" algn="ctr" defTabSz="914400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8 допущенных детей </a:t>
            </a:r>
          </a:p>
          <a:p>
            <a:pPr marL="457200">
              <a:spcAft>
                <a:spcPts val="0"/>
              </a:spcAft>
            </a:pPr>
            <a:r>
              <a:rPr lang="ru-RU" sz="2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AB13A9-2D36-4B3B-B4D4-46A75D02C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354" y="130969"/>
            <a:ext cx="5633192" cy="53039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/>
          <p:cNvSpPr/>
          <p:nvPr/>
        </p:nvSpPr>
        <p:spPr>
          <a:xfrm>
            <a:off x="1676952" y="676101"/>
            <a:ext cx="8838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 фабрике процессов ГАНОУ ВО «Региональный центр «Орион» 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1220724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490543" y="1326889"/>
            <a:ext cx="1042071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Фабрика процессов ГАНОУ ВО «Региональный центр «Орион» –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учебная площадка, в рамках которой участники на реальном рабочем процессе знакомятся и получают практический опыт применения бережливых технологий, методов и  инструментов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с целью повышения эффективности управления рабочими процессами. Бережливые технологии, методы и инструменты сотрудники изучают на примере процесса «Заезд ребенка в летний лагерь». </a:t>
            </a:r>
          </a:p>
          <a:p>
            <a:pPr indent="450215" algn="just"/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450215" algn="just"/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Формат проведения фабрики процессов ГАНОУ ВО «Региональный центр «Орион»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обучающий тренинг, в ходе которого участники должны осуществить действия по оформлению ребенка в летний лагерь в строго определенный временной период. В действия сотрудников и в схему реализации процесса предварительно заложены инструменты бережливого производства. После проведения первого раунда участникам предлагается определить и устранить возможные потери на каждом этапе процесса, предложить оптимальную логистику, максимизировать продуктивные действия и по возможности исключить лишние операции или участников.</a:t>
            </a:r>
          </a:p>
          <a:p>
            <a:pPr indent="450215" algn="just"/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indent="450215"/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Цели обучения на фабрике процессов ГАНОУ ВО «региональный центр «Орион»: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Изменить представление о традиционных подходах к управлению рабочими процессами (формирование бережливого мышления); 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Научиться выявлять потери в процессах и показать, как с ними работать (7 видов потерь); 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Получить практические навыки применения методов и инструментов бережливого производства. </a:t>
            </a:r>
          </a:p>
          <a:p>
            <a:pPr indent="450215"/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450215" algn="just"/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Целевая аудитория фабрики процессов ГАНОУ ВО «Региональный центр «Орион» -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сотрудники образовательных организаций.</a:t>
            </a:r>
          </a:p>
          <a:p>
            <a:pPr indent="450215" algn="just"/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450215" algn="just"/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Тренеры фабрики процессов ГАНОУ ВО «Региональный центр «Орион»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для успешного проведения программы необходимо два тренера, которые должны обладать экспертными знаниями демонстрируемого процесса, знать особенности реализации ПСР- проектов, основные инструменты бережливого производства и иметь опыт их применения на практике.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783ECA-37B6-4C23-B68B-D467467AE60C}"/>
              </a:ext>
            </a:extLst>
          </p:cNvPr>
          <p:cNvSpPr txBox="1"/>
          <p:nvPr/>
        </p:nvSpPr>
        <p:spPr>
          <a:xfrm>
            <a:off x="6096000" y="180150"/>
            <a:ext cx="5624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Фабрика процессов</a:t>
            </a:r>
            <a:r>
              <a:rPr lang="ru-RU" sz="1400" dirty="0">
                <a:solidFill>
                  <a:srgbClr val="766F5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ГАНОУ ВО «Региональный центр «Орион»</a:t>
            </a:r>
          </a:p>
          <a:p>
            <a:pPr algn="ctr"/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614500" y="586878"/>
            <a:ext cx="3886659" cy="1077218"/>
          </a:xfrm>
          <a:prstGeom prst="rect">
            <a:avLst/>
          </a:prstGeom>
          <a:noFill/>
          <a:ln>
            <a:noFill/>
            <a:prstDash val="dashDot"/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F2D69"/>
                </a:solidFill>
              </a:rPr>
              <a:t>Цель:</a:t>
            </a:r>
            <a:r>
              <a:rPr lang="ru-RU" sz="1600" dirty="0"/>
              <a:t> выявление нарушений техники безопасности и пожарной безопасности</a:t>
            </a:r>
          </a:p>
          <a:p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161399" y="1471263"/>
            <a:ext cx="657499" cy="769441"/>
          </a:xfrm>
          <a:prstGeom prst="rect">
            <a:avLst/>
          </a:prstGeom>
          <a:solidFill>
            <a:schemeClr val="bg2"/>
          </a:solidFill>
          <a:ln w="57150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</a:rPr>
              <a:t>S</a:t>
            </a:r>
            <a:endParaRPr lang="ru-RU" sz="4400" b="1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46FB40-016D-4664-AC7B-9269AE9B5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417" y="118907"/>
            <a:ext cx="5639289" cy="5303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449955-4BAC-4B3C-BF8C-552F76D265B3}"/>
              </a:ext>
            </a:extLst>
          </p:cNvPr>
          <p:cNvSpPr txBox="1"/>
          <p:nvPr/>
        </p:nvSpPr>
        <p:spPr>
          <a:xfrm>
            <a:off x="961901" y="3103683"/>
            <a:ext cx="4119196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B16E53-DEE0-4ABB-83C9-DAC20E731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276" y="1523648"/>
            <a:ext cx="3810735" cy="5044203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51DA1F-BE7E-4172-94E4-3696DF46A8F2}"/>
              </a:ext>
            </a:extLst>
          </p:cNvPr>
          <p:cNvSpPr txBox="1"/>
          <p:nvPr/>
        </p:nvSpPr>
        <p:spPr>
          <a:xfrm>
            <a:off x="7455877" y="629689"/>
            <a:ext cx="4211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Цель: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/>
              <a:t>мониторинг количества жалоб участника с ролью «Ребенок».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025277-893E-42E0-BD7E-0BD83DF52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0330" y="1471263"/>
            <a:ext cx="3997880" cy="5144229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801F08-E0A8-4F17-9CF1-A4AE96ADBA30}"/>
              </a:ext>
            </a:extLst>
          </p:cNvPr>
          <p:cNvSpPr txBox="1"/>
          <p:nvPr/>
        </p:nvSpPr>
        <p:spPr>
          <a:xfrm>
            <a:off x="7046328" y="1423622"/>
            <a:ext cx="667104" cy="769441"/>
          </a:xfrm>
          <a:prstGeom prst="rect">
            <a:avLst/>
          </a:prstGeom>
          <a:solidFill>
            <a:schemeClr val="bg2"/>
          </a:solidFill>
          <a:ln w="76200">
            <a:solidFill>
              <a:srgbClr val="0F2D69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Q</a:t>
            </a:r>
            <a:endParaRPr lang="ru-RU" sz="4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C826BD-94BD-420E-A0FE-6A60F7E04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330" y="125526"/>
            <a:ext cx="5639289" cy="53039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87323E-5808-4E86-B2EC-1DBDCE662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710" y="1713156"/>
            <a:ext cx="3581925" cy="4775901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E48D3C-6548-4812-9FF9-1D58858161CF}"/>
              </a:ext>
            </a:extLst>
          </p:cNvPr>
          <p:cNvSpPr txBox="1"/>
          <p:nvPr/>
        </p:nvSpPr>
        <p:spPr>
          <a:xfrm>
            <a:off x="1622853" y="1655786"/>
            <a:ext cx="667104" cy="769441"/>
          </a:xfrm>
          <a:prstGeom prst="rect">
            <a:avLst/>
          </a:prstGeom>
          <a:solidFill>
            <a:schemeClr val="bg2"/>
          </a:solidFill>
          <a:ln w="76200">
            <a:solidFill>
              <a:srgbClr val="FFFF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D</a:t>
            </a:r>
            <a:endParaRPr lang="ru-RU" sz="4400" b="1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57C8E2-E328-4B15-8E6D-9278FA9342B5}"/>
              </a:ext>
            </a:extLst>
          </p:cNvPr>
          <p:cNvSpPr txBox="1"/>
          <p:nvPr/>
        </p:nvSpPr>
        <p:spPr>
          <a:xfrm>
            <a:off x="2447606" y="792006"/>
            <a:ext cx="4311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Цель</a:t>
            </a:r>
            <a:r>
              <a:rPr lang="ru-RU" sz="1600" dirty="0"/>
              <a:t>: отметить количество зарегистрированных детей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0C0526-E1CB-46FD-8BD1-EA462DF58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207" y="1713156"/>
            <a:ext cx="3668079" cy="4775901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905B028-DC17-4599-864D-AE02116D1CB7}"/>
              </a:ext>
            </a:extLst>
          </p:cNvPr>
          <p:cNvSpPr txBox="1"/>
          <p:nvPr/>
        </p:nvSpPr>
        <p:spPr>
          <a:xfrm>
            <a:off x="7343639" y="1665093"/>
            <a:ext cx="667104" cy="769441"/>
          </a:xfrm>
          <a:prstGeom prst="rect">
            <a:avLst/>
          </a:prstGeom>
          <a:solidFill>
            <a:schemeClr val="bg2"/>
          </a:solidFill>
          <a:ln w="7620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C</a:t>
            </a:r>
            <a:endParaRPr lang="ru-RU" sz="4400" b="1" dirty="0">
              <a:solidFill>
                <a:srgbClr val="00B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1AE021-4028-43AE-94D9-1CF1561B83F2}"/>
              </a:ext>
            </a:extLst>
          </p:cNvPr>
          <p:cNvSpPr txBox="1"/>
          <p:nvPr/>
        </p:nvSpPr>
        <p:spPr>
          <a:xfrm>
            <a:off x="7588503" y="791787"/>
            <a:ext cx="4311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Цель: </a:t>
            </a:r>
            <a:r>
              <a:rPr lang="ru-RU" sz="1600" dirty="0"/>
              <a:t>определить заработную плату сотрудников с учетом всех нарушений 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5C43981-0942-4EF3-BB86-9CE8E2BD4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417" y="118907"/>
            <a:ext cx="5639289" cy="53039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A6A3C92-B60E-4CAB-A442-66CA304EE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486" y="1205708"/>
            <a:ext cx="4320988" cy="5416526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F9036D-E6A3-468E-A869-1F4F45D18E7A}"/>
              </a:ext>
            </a:extLst>
          </p:cNvPr>
          <p:cNvSpPr txBox="1"/>
          <p:nvPr/>
        </p:nvSpPr>
        <p:spPr>
          <a:xfrm>
            <a:off x="7772401" y="1091040"/>
            <a:ext cx="3527103" cy="1200329"/>
          </a:xfrm>
          <a:prstGeom prst="rect">
            <a:avLst/>
          </a:prstGeom>
          <a:noFill/>
          <a:ln>
            <a:noFill/>
            <a:prstDash val="dashDot"/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Цель: </a:t>
            </a:r>
            <a:r>
              <a:rPr lang="ru-RU" dirty="0"/>
              <a:t>мониторинг уровня удовлетворенности участников процессом.</a:t>
            </a:r>
            <a:r>
              <a:rPr lang="ru-RU" b="1" dirty="0"/>
              <a:t>  </a:t>
            </a:r>
            <a:endParaRPr lang="ru-RU" dirty="0"/>
          </a:p>
          <a:p>
            <a:r>
              <a:rPr lang="ru-RU" b="1" dirty="0"/>
              <a:t> </a:t>
            </a:r>
            <a:r>
              <a:rPr lang="ru-RU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8AA543-DE10-4CCF-94CA-984D91A9387E}"/>
              </a:ext>
            </a:extLst>
          </p:cNvPr>
          <p:cNvSpPr txBox="1"/>
          <p:nvPr/>
        </p:nvSpPr>
        <p:spPr>
          <a:xfrm>
            <a:off x="1739562" y="1155804"/>
            <a:ext cx="742170" cy="769441"/>
          </a:xfrm>
          <a:prstGeom prst="rect">
            <a:avLst/>
          </a:prstGeom>
          <a:solidFill>
            <a:schemeClr val="bg2"/>
          </a:solidFill>
          <a:ln w="76200">
            <a:solidFill>
              <a:srgbClr val="00B0F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M</a:t>
            </a:r>
            <a:endParaRPr lang="ru-RU" sz="4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Прямоугольник 8"/>
          <p:cNvSpPr/>
          <p:nvPr/>
        </p:nvSpPr>
        <p:spPr>
          <a:xfrm>
            <a:off x="1685364" y="714449"/>
            <a:ext cx="100309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3.4. ТЕСТИРОВАНИЕ ОСТАТОЧНЫХ ЗНАНИЙ. 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20724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598" y="1521721"/>
            <a:ext cx="3517649" cy="48346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886" y="1521721"/>
            <a:ext cx="3495252" cy="492348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502" y="1521721"/>
            <a:ext cx="3451096" cy="49234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F435A7B-2C8A-4B6C-985C-F87E73E22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620" y="128717"/>
            <a:ext cx="5633192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649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Прямоугольник 8"/>
          <p:cNvSpPr/>
          <p:nvPr/>
        </p:nvSpPr>
        <p:spPr>
          <a:xfrm>
            <a:off x="1774219" y="760544"/>
            <a:ext cx="97364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ОБРАТНАЯ СВЯЗЬ. 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220724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911" y="1256223"/>
            <a:ext cx="3380751" cy="48522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433" y="1258147"/>
            <a:ext cx="3665650" cy="50982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306ED05-C96E-479D-A372-9C7933BE4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417" y="118907"/>
            <a:ext cx="5639289" cy="53039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4387" y="866976"/>
            <a:ext cx="10499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/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Инструменты</a:t>
            </a: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 подходы бережливого производства, изучаемые и рассматриваемые на фабрике процессов ГАНОУ ВО «Региональный центр «Орион» : 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0" y="560642"/>
            <a:ext cx="11922369" cy="47641"/>
            <a:chOff x="0" y="560642"/>
            <a:chExt cx="12192000" cy="47641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Прямоугольник 10"/>
          <p:cNvSpPr/>
          <p:nvPr/>
        </p:nvSpPr>
        <p:spPr>
          <a:xfrm>
            <a:off x="437788" y="3800018"/>
            <a:ext cx="10455881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/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Применение инструментов бережливого производства в деловой игре: 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450215"/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1. По итогам 1-го раунда участники совместно с тренером выявляют проблемы и потери в процессе. Проблемы отображают на карте потока создания ценности. Участники учатся управлять процессом с помощью инструмента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SQDCM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450215" algn="just"/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2. На этапе «Подготовка ко 2-му раунду» участники самостоятельно анализируют подведенные итоги. Продумывают свои шаги во втором раунде и организовывают процесс таким образом, чтобы решить выявленные проблемы и устранить потери, возникшие в первом раунде. </a:t>
            </a:r>
          </a:p>
          <a:p>
            <a:pPr indent="450215"/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3. После 2-го раунда участники совместно с тренером анализируют, сколько удалось решить проблем и устранить потерь, выявленных в первом раунде, используя инструмент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SQDCM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450215"/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4. На этапе «Подготовка к 3 раунду» участники продумывают последующие шаги в заключительном раунде и организовывают пространство таким образом, чтобы решить выявленные потери, возникшие в предыдущих раундах.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90542" y="2085890"/>
            <a:ext cx="4970221" cy="138499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Поток создания ценности. Картирование;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7 видов потерь; 	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Визуальное управление;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460763" y="2092130"/>
            <a:ext cx="59390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5 почему?;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Диаграмма «спагетти»;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Система 5С.</a:t>
            </a:r>
          </a:p>
          <a:p>
            <a:pPr marL="285750" indent="-285750">
              <a:lnSpc>
                <a:spcPct val="200000"/>
              </a:lnSpc>
            </a:pP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D0634A-8457-4EC3-8A06-468B46EC9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829" y="182551"/>
            <a:ext cx="5627096" cy="53039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285335" y="1764154"/>
            <a:ext cx="9376913" cy="3730872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Перед началом обучения необходимо подготовить рабочие места согласно: </a:t>
            </a:r>
          </a:p>
          <a:p>
            <a:pPr marL="0" indent="0">
              <a:lnSpc>
                <a:spcPct val="150000"/>
              </a:lnSpc>
              <a:buNone/>
            </a:pPr>
            <a:endParaRPr lang="ru-RU" sz="2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1) Методологии проведения Фабрики процессов (с.8 );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2) Номенклатуре (с.9 ); 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3) Схеме расстановки рабочих мест в первом раунде (с.11 ); 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4) Комплектации рабочих мест (Стандарт подготовки рабочих мест) (с.12-16). 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/>
          <p:cNvSpPr/>
          <p:nvPr/>
        </p:nvSpPr>
        <p:spPr>
          <a:xfrm>
            <a:off x="1971000" y="728181"/>
            <a:ext cx="66576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ТЕХНИЧЕСКИЙ ПАКЕТ ВЕДУЩЕГО ФАБРИКИ ПРОЦЕССОВ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1220724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0D592D-0D66-4922-AB0B-D753B9DC0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869" y="150143"/>
            <a:ext cx="5627096" cy="53039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/>
          <p:cNvSpPr/>
          <p:nvPr/>
        </p:nvSpPr>
        <p:spPr>
          <a:xfrm>
            <a:off x="1674908" y="757646"/>
            <a:ext cx="102000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1.1. МЕТОДОЛОГИЯ ПРОВЕДЕНИЯ ФАБРИКИ ПРОЦЕССОВ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1220724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73916" y="1636269"/>
            <a:ext cx="3840901" cy="18421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ru-RU" sz="135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первом раунде</a:t>
            </a:r>
            <a:r>
              <a:rPr lang="ru-RU" sz="13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задача участников отработать игровой цикл, выявив и зафиксировав на этапе анализа все потери и проблемы, возникшие в процессе работы. Для выявления потерь используют инструмент «Картирование». </a:t>
            </a:r>
          </a:p>
          <a:p>
            <a:pPr algn="just"/>
            <a:r>
              <a:rPr lang="ru-RU" sz="13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При подготовке ко 2-му раунду участники разрабатывают действия, которые позволят улучшить результат, и внедряют их в процесс.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170727" y="1636269"/>
            <a:ext cx="3840901" cy="18435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Во втором раунде</a:t>
            </a:r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участники стабилизируют внедренные улучшения, чтобы увидеть их эффективность и с целью выявления неучтенных и не устранённых потерь. 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При разборе участники анализируют полученные результаты. При подготовке к 3-му раунду участники продолжают оптимизацию процесса.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167540" y="1636269"/>
            <a:ext cx="3581638" cy="184353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Третий раунд</a:t>
            </a:r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завершающий. Участники должны обеспечить выполнение заданных результатов. 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Разбор результатов третьего раунда позволяет понять потенциал и направление дальнейшего совершенствования процесса, а также сделать выводы о том, какие из действий принесли максимальный эффект.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8399" y="1216518"/>
            <a:ext cx="2317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РАУНД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95210" y="1216518"/>
            <a:ext cx="2317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РАУНД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92021" y="1216518"/>
            <a:ext cx="2317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РАУНД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372643" y="3640075"/>
            <a:ext cx="11162748" cy="914400"/>
            <a:chOff x="228622" y="3811425"/>
            <a:chExt cx="11162748" cy="914400"/>
          </a:xfrm>
        </p:grpSpPr>
        <p:sp>
          <p:nvSpPr>
            <p:cNvPr id="20" name="Шеврон 19"/>
            <p:cNvSpPr/>
            <p:nvPr/>
          </p:nvSpPr>
          <p:spPr>
            <a:xfrm>
              <a:off x="228622" y="3811425"/>
              <a:ext cx="1383772" cy="914400"/>
            </a:xfrm>
            <a:prstGeom prst="chevron">
              <a:avLst>
                <a:gd name="adj" fmla="val 21028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Шеврон 20"/>
            <p:cNvSpPr/>
            <p:nvPr/>
          </p:nvSpPr>
          <p:spPr>
            <a:xfrm>
              <a:off x="2673366" y="3811425"/>
              <a:ext cx="1383772" cy="914400"/>
            </a:xfrm>
            <a:prstGeom prst="chevron">
              <a:avLst>
                <a:gd name="adj" fmla="val 21028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Шеврон 21"/>
            <p:cNvSpPr/>
            <p:nvPr/>
          </p:nvSpPr>
          <p:spPr>
            <a:xfrm>
              <a:off x="1450994" y="3811425"/>
              <a:ext cx="1383772" cy="914400"/>
            </a:xfrm>
            <a:prstGeom prst="chevron">
              <a:avLst>
                <a:gd name="adj" fmla="val 21028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Шеврон 22"/>
            <p:cNvSpPr/>
            <p:nvPr/>
          </p:nvSpPr>
          <p:spPr>
            <a:xfrm>
              <a:off x="3895738" y="3811425"/>
              <a:ext cx="1383772" cy="914400"/>
            </a:xfrm>
            <a:prstGeom prst="chevron">
              <a:avLst>
                <a:gd name="adj" fmla="val 21028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Шеврон 23"/>
            <p:cNvSpPr/>
            <p:nvPr/>
          </p:nvSpPr>
          <p:spPr>
            <a:xfrm>
              <a:off x="5118110" y="3811425"/>
              <a:ext cx="1383772" cy="914400"/>
            </a:xfrm>
            <a:prstGeom prst="chevron">
              <a:avLst>
                <a:gd name="adj" fmla="val 21028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Шеврон 24"/>
            <p:cNvSpPr/>
            <p:nvPr/>
          </p:nvSpPr>
          <p:spPr>
            <a:xfrm>
              <a:off x="6340482" y="3811425"/>
              <a:ext cx="1383772" cy="914400"/>
            </a:xfrm>
            <a:prstGeom prst="chevron">
              <a:avLst>
                <a:gd name="adj" fmla="val 21028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Шеврон 25"/>
            <p:cNvSpPr/>
            <p:nvPr/>
          </p:nvSpPr>
          <p:spPr>
            <a:xfrm>
              <a:off x="7562854" y="3811425"/>
              <a:ext cx="1383772" cy="914400"/>
            </a:xfrm>
            <a:prstGeom prst="chevron">
              <a:avLst>
                <a:gd name="adj" fmla="val 21028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Шеврон 26"/>
            <p:cNvSpPr/>
            <p:nvPr/>
          </p:nvSpPr>
          <p:spPr>
            <a:xfrm>
              <a:off x="8785226" y="3811425"/>
              <a:ext cx="1383772" cy="914400"/>
            </a:xfrm>
            <a:prstGeom prst="chevron">
              <a:avLst>
                <a:gd name="adj" fmla="val 21028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Шеврон 27"/>
            <p:cNvSpPr/>
            <p:nvPr/>
          </p:nvSpPr>
          <p:spPr>
            <a:xfrm>
              <a:off x="10007598" y="3811425"/>
              <a:ext cx="1383772" cy="914400"/>
            </a:xfrm>
            <a:prstGeom prst="chevron">
              <a:avLst>
                <a:gd name="adj" fmla="val 21028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90022" y="4007015"/>
              <a:ext cx="10609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Вводная часть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12394" y="4114736"/>
              <a:ext cx="10609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 раунд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54066" y="3899292"/>
              <a:ext cx="12223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Анализ результатов 1-го раунда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014817" y="3893944"/>
              <a:ext cx="12223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Подготовка ко 2-му раунду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279510" y="4109387"/>
              <a:ext cx="10609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2 раунд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446109" y="3893944"/>
              <a:ext cx="12223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Анализ результатов 2-го раунда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73548" y="3893943"/>
              <a:ext cx="12223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Подготовка  к 3-му раунду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976620" y="4109386"/>
              <a:ext cx="10609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3 раунд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198992" y="3893942"/>
              <a:ext cx="10609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Анализ фабрики процессов </a:t>
              </a:r>
            </a:p>
          </p:txBody>
        </p:sp>
      </p:grpSp>
      <p:graphicFrame>
        <p:nvGraphicFramePr>
          <p:cNvPr id="40" name="Таблица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216667"/>
              </p:ext>
            </p:extLst>
          </p:nvPr>
        </p:nvGraphicFramePr>
        <p:xfrm>
          <a:off x="372643" y="4656846"/>
          <a:ext cx="10977840" cy="21717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49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6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3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02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95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30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65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197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03517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знакомство, сбор ожиданий участников 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цель Фабрики процессов и деловой игры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распределение ролей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расстановка участников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ознакомление с инструкциями </a:t>
                      </a:r>
                      <a:endParaRPr lang="ru-RU" sz="1050" b="0" dirty="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8 рабочих мест 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отработка игрового цикла 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выявление  потерь и проблем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обсуждение результатов раунда 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анализ проблем, поиск решений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заполнение плакатов визуального управления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картирование, поиск потерь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endParaRPr lang="ru-RU" sz="1050" b="0" i="0" u="none" strike="noStrike" kern="1200" baseline="0" dirty="0">
                        <a:solidFill>
                          <a:schemeClr val="tx1"/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оптимизация процесса 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моделирование изменений и улучшений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отработать игровой цикл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обсуждение результатов раунда 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заполнение плакатов визуального управления 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анализ проблем и потерь, поиск решений 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5С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анализ внедренных улучшений во 2-ом раунде 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оптимизация процесса 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моделирование изменений и улучшений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завершающий раунд, участники должны обеспечить выполнение поставленного задания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обсуждение результатов раунда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заполнение плакатов визуального управления </a:t>
                      </a:r>
                    </a:p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ru-RU" sz="1050" b="0" i="0" u="none" strike="noStrike" kern="1200" baseline="0" dirty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формирование выводов для дальнейшего использования в работе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E847B1-59B2-45E4-9656-D10B14B43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177" y="133632"/>
            <a:ext cx="5627096" cy="53039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560642"/>
            <a:ext cx="12192000" cy="47641"/>
            <a:chOff x="0" y="560642"/>
            <a:chExt cx="12192000" cy="47641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608283"/>
              <a:ext cx="12192000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0" y="560642"/>
              <a:ext cx="1219200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Прямоугольник 9"/>
          <p:cNvSpPr/>
          <p:nvPr/>
        </p:nvSpPr>
        <p:spPr>
          <a:xfrm>
            <a:off x="581175" y="741951"/>
            <a:ext cx="102000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1.2. НОМЕНКЛАТУРА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1220724"/>
            <a:ext cx="1219200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412694" y="1326890"/>
            <a:ext cx="113348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Перед проведением фабрики процессов тренеру необходимо подготовить учебную площадку согласно чек-листу подготовки помещения Фабрики (с.43 ), схеме расстановки рабочих мест (с.11 ) и стандартам подготовки рабочих мест (с.12 ). </a:t>
            </a:r>
          </a:p>
          <a:p>
            <a:pPr algn="just"/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Перед тем, как приступать к расстановке и комплектации рабочих мест, важно убедиться в необходимом количестве требуемых материалов согласно номенклатуре: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90542" y="228099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Номенклатура материалов для сценария: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312096"/>
              </p:ext>
            </p:extLst>
          </p:nvPr>
        </p:nvGraphicFramePr>
        <p:xfrm>
          <a:off x="226423" y="2759770"/>
          <a:ext cx="3641447" cy="3522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6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30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14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Наименование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Количество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10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Столы (белые перекатные)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23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Стул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23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Принтер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23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Бейдж</a:t>
                      </a:r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на веревке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14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Таблички на столы и в зону ожидания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23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Ручка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23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Ноутбук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371731"/>
              </p:ext>
            </p:extLst>
          </p:nvPr>
        </p:nvGraphicFramePr>
        <p:xfrm>
          <a:off x="3994350" y="2750024"/>
          <a:ext cx="3559686" cy="3534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8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81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028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Наименование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Количество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53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Папка скоросшиватель бумажная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</a:t>
                      </a:r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47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Флип</a:t>
                      </a:r>
                      <a:r>
                        <a:rPr lang="ru-RU" sz="1400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чарт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9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Маркер для </a:t>
                      </a:r>
                      <a:r>
                        <a:rPr lang="ru-RU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флипчарта</a:t>
                      </a:r>
                      <a:r>
                        <a:rPr lang="ru-RU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9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Маркер для магнитной доски (красный, синий зеленый)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49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Губка-</a:t>
                      </a:r>
                      <a:r>
                        <a:rPr lang="ru-RU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стиратель</a:t>
                      </a:r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для магнитной доски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47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Степлер</a:t>
                      </a:r>
                      <a:r>
                        <a:rPr lang="ru-RU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262398"/>
              </p:ext>
            </p:extLst>
          </p:nvPr>
        </p:nvGraphicFramePr>
        <p:xfrm>
          <a:off x="7782808" y="2750026"/>
          <a:ext cx="3904095" cy="3267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9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5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93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Наименование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Количество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18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Ножницы</a:t>
                      </a:r>
                      <a:r>
                        <a:rPr lang="ru-RU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ru-RU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27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Бумага для печати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ru-RU" sz="1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уп</a:t>
                      </a:r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91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Магнит для доски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</a:t>
                      </a:r>
                      <a:r>
                        <a:rPr lang="ru-RU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02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Магнитная доска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163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Органайзер для канцелярских принадлежностей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4C6ED2-87E7-4CA6-81F2-5A36E5A19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492" y="150143"/>
            <a:ext cx="5627096" cy="53039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2" id="{5000DA57-D1D1-44A1-9308-CFB513CF5D40}" vid="{EB7030C2-CCCC-4570-B8A4-2FC6D89914E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2" id="{5000DA57-D1D1-44A1-9308-CFB513CF5D40}" vid="{EB7030C2-CCCC-4570-B8A4-2FC6D89914EE}"/>
    </a:ext>
  </a:ext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4406</TotalTime>
  <Words>5786</Words>
  <Application>Microsoft Office PowerPoint</Application>
  <PresentationFormat>Широкоэкранный</PresentationFormat>
  <Paragraphs>983</Paragraphs>
  <Slides>54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54</vt:i4>
      </vt:variant>
    </vt:vector>
  </HeadingPairs>
  <TitlesOfParts>
    <vt:vector size="67" baseType="lpstr">
      <vt:lpstr>Arial</vt:lpstr>
      <vt:lpstr>Arial Unicode MS</vt:lpstr>
      <vt:lpstr>Calibri</vt:lpstr>
      <vt:lpstr>Calibri Light</vt:lpstr>
      <vt:lpstr>Century Gothic</vt:lpstr>
      <vt:lpstr>Times New Roman</vt:lpstr>
      <vt:lpstr>Wingdings</vt:lpstr>
      <vt:lpstr>Wingdings 3</vt:lpstr>
      <vt:lpstr>Тема2</vt:lpstr>
      <vt:lpstr>Тема Office</vt:lpstr>
      <vt:lpstr>1_Тема2</vt:lpstr>
      <vt:lpstr>1_Тема Office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Зона размещения кофе - брейка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Фабрика бережливых процессов  ГАНОУ ВО «Региональный центр «Орион»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</dc:creator>
  <cp:lastModifiedBy>User</cp:lastModifiedBy>
  <cp:revision>620</cp:revision>
  <cp:lastPrinted>2023-10-10T06:22:54Z</cp:lastPrinted>
  <dcterms:created xsi:type="dcterms:W3CDTF">2021-08-03T13:55:00Z</dcterms:created>
  <dcterms:modified xsi:type="dcterms:W3CDTF">2023-10-10T14:11:02Z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1967D10F8AAD4B5DB41EA29CCFE358C3</vt:lpwstr>
  </property>
  <property fmtid="{D5CDD505-2E9C-101B-9397-08002B2CF9AE}" pid="3" name="KSOProductBuildVer">
    <vt:lpwstr>1049-11.2.0.11417</vt:lpwstr>
  </property>
</Properties>
</file>